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Lobster"/>
      <p:regular r:id="rId32"/>
    </p:embeddedFon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Lobster-regular.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ed68f9f3c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ed68f9f3c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ed68f9f3c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ed68f9f3c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ed68f9f3c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ed68f9f3c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ed68f9f3c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ed68f9f3c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ed68f9f3c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ed68f9f3c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ed68f9f3c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ed68f9f3c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8c3368e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8c3368e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8c3368e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8c3368e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ed68f9f3c_1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ed68f9f3c_1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ed68f9f3c_1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ed68f9f3c_1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ed68f9f3c_1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ed68f9f3c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ed68f9f3c_1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ed68f9f3c_1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ed68f9f3c_1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ed68f9f3c_1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ed68f9f3c_1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ed68f9f3c_1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ed68f9f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ed68f9f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ed68f9f3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ed68f9f3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ed68f9f3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ed68f9f3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ed68f9f3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ed68f9f3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ed68f9f3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ed68f9f3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ed68f9f3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ed68f9f3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ed68f9f3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ed68f9f3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hyperlink" Target="https://en.wikipedia.org/wiki/Encryption" TargetMode="External"/><Relationship Id="rId9" Type="http://schemas.openxmlformats.org/officeDocument/2006/relationships/hyperlink" Target="https://www.youngwonks.com/blog/Public-Key-and-Private-Key-Encryption-Explained" TargetMode="External"/><Relationship Id="rId5" Type="http://schemas.openxmlformats.org/officeDocument/2006/relationships/hyperlink" Target="http://gauss.ececs.uc.edu/Courses/c653/lectures/PDF/pki.pdf" TargetMode="External"/><Relationship Id="rId6" Type="http://schemas.openxmlformats.org/officeDocument/2006/relationships/hyperlink" Target="https://aboutssl.org/certificate-authority/" TargetMode="External"/><Relationship Id="rId7" Type="http://schemas.openxmlformats.org/officeDocument/2006/relationships/hyperlink" Target="https://flylib.com/books/en/2.110.1/the_need_for_a_pki.html" TargetMode="External"/><Relationship Id="rId8" Type="http://schemas.openxmlformats.org/officeDocument/2006/relationships/hyperlink" Target="https://docs.microsoft.com/en-us/dotnet/api/system.servicemodel.security.x509clientcertificateauthentication.revocationmode?view=netframework-4.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Z3FwixsBE94" TargetMode="Externa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ybersecurityglossary.com/hashing/#:~:text=%20Hashing%20%201%20MD5.%20Message%20Digest%205,5%20Hashing%20Files.%20Many%20applications%20calcula...%20More%20"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5OqgYSXWYQM"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2375" y="515350"/>
            <a:ext cx="5719800" cy="20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obster"/>
                <a:ea typeface="Lobster"/>
                <a:cs typeface="Lobster"/>
                <a:sym typeface="Lobster"/>
              </a:rPr>
              <a:t>PUBLIC   KEY </a:t>
            </a:r>
            <a:endParaRPr b="1">
              <a:latin typeface="Lobster"/>
              <a:ea typeface="Lobster"/>
              <a:cs typeface="Lobster"/>
              <a:sym typeface="Lobster"/>
            </a:endParaRPr>
          </a:p>
          <a:p>
            <a:pPr indent="0" lvl="0" marL="0" rtl="0" algn="l">
              <a:spcBef>
                <a:spcPts val="0"/>
              </a:spcBef>
              <a:spcAft>
                <a:spcPts val="0"/>
              </a:spcAft>
              <a:buNone/>
            </a:pPr>
            <a:r>
              <a:rPr b="1" lang="en">
                <a:latin typeface="Lobster"/>
                <a:ea typeface="Lobster"/>
                <a:cs typeface="Lobster"/>
                <a:sym typeface="Lobster"/>
              </a:rPr>
              <a:t>INFRASTRUCTURE</a:t>
            </a:r>
            <a:endParaRPr b="1">
              <a:latin typeface="Lobster"/>
              <a:ea typeface="Lobster"/>
              <a:cs typeface="Lobster"/>
              <a:sym typeface="Lobster"/>
            </a:endParaRPr>
          </a:p>
          <a:p>
            <a:pPr indent="0" lvl="0" marL="0" rtl="0" algn="l">
              <a:spcBef>
                <a:spcPts val="0"/>
              </a:spcBef>
              <a:spcAft>
                <a:spcPts val="0"/>
              </a:spcAft>
              <a:buNone/>
            </a:pPr>
            <a:r>
              <a:rPr b="1" lang="en" sz="4000">
                <a:solidFill>
                  <a:srgbClr val="FFFFFF"/>
                </a:solidFill>
                <a:latin typeface="Lobster"/>
                <a:ea typeface="Lobster"/>
                <a:cs typeface="Lobster"/>
                <a:sym typeface="Lobster"/>
              </a:rPr>
              <a:t>            </a:t>
            </a:r>
            <a:endParaRPr b="1" sz="4000">
              <a:solidFill>
                <a:srgbClr val="FFFFFF"/>
              </a:solidFill>
              <a:latin typeface="Lobster"/>
              <a:ea typeface="Lobster"/>
              <a:cs typeface="Lobster"/>
              <a:sym typeface="Lobster"/>
            </a:endParaRPr>
          </a:p>
          <a:p>
            <a:pPr indent="0" lvl="0" marL="0" rtl="0" algn="l">
              <a:spcBef>
                <a:spcPts val="0"/>
              </a:spcBef>
              <a:spcAft>
                <a:spcPts val="0"/>
              </a:spcAft>
              <a:buNone/>
            </a:pPr>
            <a:r>
              <a:t/>
            </a:r>
            <a:endParaRPr b="1" sz="4000">
              <a:solidFill>
                <a:srgbClr val="FFFFFF"/>
              </a:solidFill>
              <a:latin typeface="Lobster"/>
              <a:ea typeface="Lobster"/>
              <a:cs typeface="Lobster"/>
              <a:sym typeface="Lobster"/>
            </a:endParaRPr>
          </a:p>
        </p:txBody>
      </p:sp>
      <p:sp>
        <p:nvSpPr>
          <p:cNvPr id="135" name="Google Shape;135;p13"/>
          <p:cNvSpPr txBox="1"/>
          <p:nvPr>
            <p:ph idx="1" type="subTitle"/>
          </p:nvPr>
        </p:nvSpPr>
        <p:spPr>
          <a:xfrm>
            <a:off x="311700" y="2834125"/>
            <a:ext cx="8702100" cy="18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2200">
                <a:solidFill>
                  <a:srgbClr val="F3F3F3"/>
                </a:solidFill>
                <a:latin typeface="Comic Sans MS"/>
                <a:ea typeface="Comic Sans MS"/>
                <a:cs typeface="Comic Sans MS"/>
                <a:sym typeface="Comic Sans MS"/>
              </a:rPr>
              <a:t>BY-</a:t>
            </a:r>
            <a:endParaRPr sz="2200">
              <a:solidFill>
                <a:srgbClr val="F3F3F3"/>
              </a:solidFill>
              <a:latin typeface="Comic Sans MS"/>
              <a:ea typeface="Comic Sans MS"/>
              <a:cs typeface="Comic Sans MS"/>
              <a:sym typeface="Comic Sans MS"/>
            </a:endParaRPr>
          </a:p>
          <a:p>
            <a:pPr indent="0" lvl="0" marL="0" rtl="0" algn="l">
              <a:spcBef>
                <a:spcPts val="0"/>
              </a:spcBef>
              <a:spcAft>
                <a:spcPts val="0"/>
              </a:spcAft>
              <a:buNone/>
            </a:pPr>
            <a:r>
              <a:rPr lang="en" sz="2200">
                <a:solidFill>
                  <a:srgbClr val="F3F3F3"/>
                </a:solidFill>
                <a:latin typeface="Comic Sans MS"/>
                <a:ea typeface="Comic Sans MS"/>
                <a:cs typeface="Comic Sans MS"/>
                <a:sym typeface="Comic Sans MS"/>
              </a:rPr>
              <a:t>                                                </a:t>
            </a:r>
            <a:r>
              <a:rPr lang="en" sz="2400">
                <a:solidFill>
                  <a:srgbClr val="F3F3F3"/>
                </a:solidFill>
                <a:latin typeface="Comic Sans MS"/>
                <a:ea typeface="Comic Sans MS"/>
                <a:cs typeface="Comic Sans MS"/>
                <a:sym typeface="Comic Sans MS"/>
              </a:rPr>
              <a:t>SOHAM NAG</a:t>
            </a:r>
            <a:r>
              <a:rPr lang="en" sz="2200">
                <a:solidFill>
                  <a:srgbClr val="F3F3F3"/>
                </a:solidFill>
                <a:latin typeface="Comic Sans MS"/>
                <a:ea typeface="Comic Sans MS"/>
                <a:cs typeface="Comic Sans MS"/>
                <a:sym typeface="Comic Sans MS"/>
              </a:rPr>
              <a:t> </a:t>
            </a:r>
            <a:endParaRPr sz="2200">
              <a:solidFill>
                <a:srgbClr val="F3F3F3"/>
              </a:solidFill>
              <a:latin typeface="Comic Sans MS"/>
              <a:ea typeface="Comic Sans MS"/>
              <a:cs typeface="Comic Sans MS"/>
              <a:sym typeface="Comic Sans MS"/>
            </a:endParaRPr>
          </a:p>
          <a:p>
            <a:pPr indent="0" lvl="0" marL="0" rtl="0" algn="l">
              <a:spcBef>
                <a:spcPts val="0"/>
              </a:spcBef>
              <a:spcAft>
                <a:spcPts val="0"/>
              </a:spcAft>
              <a:buNone/>
            </a:pPr>
            <a:r>
              <a:rPr lang="en" sz="2200">
                <a:solidFill>
                  <a:srgbClr val="F3F3F3"/>
                </a:solidFill>
                <a:latin typeface="Comic Sans MS"/>
                <a:ea typeface="Comic Sans MS"/>
                <a:cs typeface="Comic Sans MS"/>
                <a:sym typeface="Comic Sans MS"/>
              </a:rPr>
              <a:t>                                                (INTERN TECH I)</a:t>
            </a:r>
            <a:endParaRPr sz="2200">
              <a:solidFill>
                <a:srgbClr val="F3F3F3"/>
              </a:solidFill>
              <a:latin typeface="Comic Sans MS"/>
              <a:ea typeface="Comic Sans MS"/>
              <a:cs typeface="Comic Sans MS"/>
              <a:sym typeface="Comic Sans MS"/>
            </a:endParaRPr>
          </a:p>
          <a:p>
            <a:pPr indent="0" lvl="0" marL="0" rtl="0" algn="l">
              <a:spcBef>
                <a:spcPts val="0"/>
              </a:spcBef>
              <a:spcAft>
                <a:spcPts val="0"/>
              </a:spcAft>
              <a:buNone/>
            </a:pPr>
            <a:r>
              <a:rPr lang="en" sz="2200">
                <a:solidFill>
                  <a:srgbClr val="F3F3F3"/>
                </a:solidFill>
                <a:latin typeface="Comic Sans MS"/>
                <a:ea typeface="Comic Sans MS"/>
                <a:cs typeface="Comic Sans MS"/>
                <a:sym typeface="Comic Sans MS"/>
              </a:rPr>
              <a:t>                                                 KEYSIGHT TECHNOLOGIES..</a:t>
            </a:r>
            <a:endParaRPr sz="2200">
              <a:solidFill>
                <a:srgbClr val="F3F3F3"/>
              </a:solidFill>
              <a:latin typeface="Comic Sans MS"/>
              <a:ea typeface="Comic Sans MS"/>
              <a:cs typeface="Comic Sans MS"/>
              <a:sym typeface="Comic Sans MS"/>
            </a:endParaRPr>
          </a:p>
          <a:p>
            <a:pPr indent="0" lvl="0" marL="0" rtl="0" algn="l">
              <a:spcBef>
                <a:spcPts val="0"/>
              </a:spcBef>
              <a:spcAft>
                <a:spcPts val="0"/>
              </a:spcAft>
              <a:buNone/>
            </a:pPr>
            <a:r>
              <a:rPr lang="en"/>
              <a:t>             </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4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ee the source image" id="206" name="Google Shape;206;p22"/>
          <p:cNvPicPr preferRelativeResize="0"/>
          <p:nvPr/>
        </p:nvPicPr>
        <p:blipFill>
          <a:blip r:embed="rId3">
            <a:alphaModFix/>
          </a:blip>
          <a:stretch>
            <a:fillRect/>
          </a:stretch>
        </p:blipFill>
        <p:spPr>
          <a:xfrm>
            <a:off x="1297500" y="393750"/>
            <a:ext cx="6709525" cy="420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1297500" y="171775"/>
            <a:ext cx="6766500" cy="6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              PKI COMPONENTS:</a:t>
            </a:r>
            <a:endParaRPr b="1">
              <a:solidFill>
                <a:srgbClr val="000000"/>
              </a:solidFill>
              <a:latin typeface="Comic Sans MS"/>
              <a:ea typeface="Comic Sans MS"/>
              <a:cs typeface="Comic Sans MS"/>
              <a:sym typeface="Comic Sans MS"/>
            </a:endParaRPr>
          </a:p>
        </p:txBody>
      </p:sp>
      <p:sp>
        <p:nvSpPr>
          <p:cNvPr id="212" name="Google Shape;212;p23"/>
          <p:cNvSpPr txBox="1"/>
          <p:nvPr>
            <p:ph idx="1" type="body"/>
          </p:nvPr>
        </p:nvSpPr>
        <p:spPr>
          <a:xfrm>
            <a:off x="1201500" y="535575"/>
            <a:ext cx="69585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endParaRPr>
          </a:p>
          <a:p>
            <a:pPr indent="0" lvl="0" marL="0" rtl="0" algn="l">
              <a:spcBef>
                <a:spcPts val="1600"/>
              </a:spcBef>
              <a:spcAft>
                <a:spcPts val="1600"/>
              </a:spcAft>
              <a:buNone/>
            </a:pPr>
            <a:r>
              <a:rPr lang="en" sz="1400">
                <a:solidFill>
                  <a:srgbClr val="000000"/>
                </a:solidFill>
              </a:rPr>
              <a:t>  </a:t>
            </a:r>
            <a:endParaRPr sz="1400">
              <a:solidFill>
                <a:srgbClr val="000000"/>
              </a:solidFill>
            </a:endParaRPr>
          </a:p>
        </p:txBody>
      </p:sp>
      <p:sp>
        <p:nvSpPr>
          <p:cNvPr id="213" name="Google Shape;213;p23"/>
          <p:cNvSpPr/>
          <p:nvPr/>
        </p:nvSpPr>
        <p:spPr>
          <a:xfrm flipH="1" rot="10088969">
            <a:off x="6465870" y="2517466"/>
            <a:ext cx="1833375" cy="108557"/>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rot="-711236">
            <a:off x="3899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flipH="1" rot="711236">
            <a:off x="260825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3"/>
          <p:cNvGrpSpPr/>
          <p:nvPr/>
        </p:nvGrpSpPr>
        <p:grpSpPr>
          <a:xfrm>
            <a:off x="2789099" y="2698096"/>
            <a:ext cx="2160914" cy="1513410"/>
            <a:chOff x="3021975" y="2541798"/>
            <a:chExt cx="1712700" cy="1230715"/>
          </a:xfrm>
        </p:grpSpPr>
        <p:sp>
          <p:nvSpPr>
            <p:cNvPr id="218" name="Google Shape;218;p23"/>
            <p:cNvSpPr txBox="1"/>
            <p:nvPr/>
          </p:nvSpPr>
          <p:spPr>
            <a:xfrm>
              <a:off x="3254004" y="2735588"/>
              <a:ext cx="1241700" cy="42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701C7F"/>
                  </a:solidFill>
                  <a:latin typeface="Roboto"/>
                  <a:ea typeface="Roboto"/>
                  <a:cs typeface="Roboto"/>
                  <a:sym typeface="Roboto"/>
                </a:rPr>
                <a:t>REGISTRATION AUTHORITY</a:t>
              </a:r>
              <a:endParaRPr b="1" sz="1000">
                <a:solidFill>
                  <a:srgbClr val="701C7F"/>
                </a:solidFill>
                <a:latin typeface="Roboto"/>
                <a:ea typeface="Roboto"/>
                <a:cs typeface="Roboto"/>
                <a:sym typeface="Roboto"/>
              </a:endParaRPr>
            </a:p>
          </p:txBody>
        </p:sp>
        <p:sp>
          <p:nvSpPr>
            <p:cNvPr id="219" name="Google Shape;219;p23"/>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p23"/>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 </a:t>
              </a:r>
              <a:r>
                <a:rPr lang="en" sz="1000">
                  <a:solidFill>
                    <a:srgbClr val="FFFFFF"/>
                  </a:solidFill>
                  <a:latin typeface="Roboto"/>
                  <a:ea typeface="Roboto"/>
                  <a:cs typeface="Roboto"/>
                  <a:sym typeface="Roboto"/>
                </a:rPr>
                <a:t>trusted by a CA to register or vouch for users of the CA</a:t>
              </a:r>
              <a:endParaRPr sz="1000">
                <a:solidFill>
                  <a:srgbClr val="FFFFFF"/>
                </a:solidFill>
              </a:endParaRPr>
            </a:p>
          </p:txBody>
        </p:sp>
        <p:sp>
          <p:nvSpPr>
            <p:cNvPr id="222" name="Google Shape;222;p23"/>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3"/>
          <p:cNvSpPr/>
          <p:nvPr/>
        </p:nvSpPr>
        <p:spPr>
          <a:xfrm rot="-711236">
            <a:off x="1334133"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3"/>
          <p:cNvGrpSpPr/>
          <p:nvPr/>
        </p:nvGrpSpPr>
        <p:grpSpPr>
          <a:xfrm>
            <a:off x="1789913" y="1062520"/>
            <a:ext cx="2160914" cy="1635672"/>
            <a:chOff x="1637475" y="1204798"/>
            <a:chExt cx="1712700" cy="1261898"/>
          </a:xfrm>
        </p:grpSpPr>
        <p:sp>
          <p:nvSpPr>
            <p:cNvPr id="225" name="Google Shape;225;p23"/>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6" name="Google Shape;226;p23"/>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txBox="1"/>
            <p:nvPr/>
          </p:nvSpPr>
          <p:spPr>
            <a:xfrm>
              <a:off x="1681725" y="1204798"/>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rgbClr val="FFFFFF"/>
                  </a:solidFill>
                  <a:latin typeface="Roboto"/>
                  <a:ea typeface="Roboto"/>
                  <a:cs typeface="Roboto"/>
                  <a:sym typeface="Roboto"/>
                </a:rPr>
                <a:t>issues certificates of ownership of a public key by named entity </a:t>
              </a:r>
              <a:endParaRPr sz="1000">
                <a:solidFill>
                  <a:srgbClr val="FFFFFF"/>
                </a:solidFill>
              </a:endParaRPr>
            </a:p>
          </p:txBody>
        </p:sp>
        <p:sp>
          <p:nvSpPr>
            <p:cNvPr id="228" name="Google Shape;228;p23"/>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a:off x="2012891" y="1985293"/>
              <a:ext cx="969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701C7F"/>
                  </a:solidFill>
                  <a:latin typeface="Roboto"/>
                  <a:ea typeface="Roboto"/>
                  <a:cs typeface="Roboto"/>
                  <a:sym typeface="Roboto"/>
                </a:rPr>
                <a:t>CERTIFICATION AUTHORITY</a:t>
              </a:r>
              <a:endParaRPr b="1" sz="1000">
                <a:solidFill>
                  <a:srgbClr val="701C7F"/>
                </a:solidFill>
                <a:latin typeface="Roboto"/>
                <a:ea typeface="Roboto"/>
                <a:cs typeface="Roboto"/>
                <a:sym typeface="Roboto"/>
              </a:endParaRPr>
            </a:p>
          </p:txBody>
        </p:sp>
      </p:grpSp>
      <p:grpSp>
        <p:nvGrpSpPr>
          <p:cNvPr id="230" name="Google Shape;230;p23"/>
          <p:cNvGrpSpPr/>
          <p:nvPr/>
        </p:nvGrpSpPr>
        <p:grpSpPr>
          <a:xfrm>
            <a:off x="4332959" y="1062496"/>
            <a:ext cx="2528204" cy="1566421"/>
            <a:chOff x="4409300" y="1219942"/>
            <a:chExt cx="2205150" cy="1246754"/>
          </a:xfrm>
        </p:grpSpPr>
        <p:sp>
          <p:nvSpPr>
            <p:cNvPr id="231" name="Google Shape;231;p23"/>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3" name="Google Shape;233;p23"/>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txBox="1"/>
            <p:nvPr/>
          </p:nvSpPr>
          <p:spPr>
            <a:xfrm>
              <a:off x="4453550" y="1257135"/>
              <a:ext cx="21609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database of active digital </a:t>
              </a:r>
              <a:endParaRPr sz="1000">
                <a:latin typeface="Roboto"/>
                <a:ea typeface="Roboto"/>
                <a:cs typeface="Roboto"/>
                <a:sym typeface="Roboto"/>
              </a:endParaRPr>
            </a:p>
            <a:p>
              <a:pPr indent="0" lvl="0" marL="0" rtl="0" algn="l">
                <a:lnSpc>
                  <a:spcPct val="115000"/>
                </a:lnSpc>
                <a:spcBef>
                  <a:spcPts val="1600"/>
                </a:spcBef>
                <a:spcAft>
                  <a:spcPts val="1600"/>
                </a:spcAft>
                <a:buNone/>
              </a:pPr>
              <a:r>
                <a:rPr lang="en" sz="1000">
                  <a:latin typeface="Roboto"/>
                  <a:ea typeface="Roboto"/>
                  <a:cs typeface="Roboto"/>
                  <a:sym typeface="Roboto"/>
                </a:rPr>
                <a:t>certificates for a CA </a:t>
              </a:r>
              <a:r>
                <a:rPr lang="en" sz="800">
                  <a:solidFill>
                    <a:srgbClr val="5E5E5E"/>
                  </a:solidFill>
                  <a:latin typeface="Roboto"/>
                  <a:ea typeface="Roboto"/>
                  <a:cs typeface="Roboto"/>
                  <a:sym typeface="Roboto"/>
                </a:rPr>
                <a:t>.</a:t>
              </a:r>
              <a:endParaRPr sz="800">
                <a:solidFill>
                  <a:srgbClr val="5E5E5E"/>
                </a:solidFill>
              </a:endParaRPr>
            </a:p>
          </p:txBody>
        </p:sp>
        <p:sp>
          <p:nvSpPr>
            <p:cNvPr id="235" name="Google Shape;235;p23"/>
            <p:cNvSpPr txBox="1"/>
            <p:nvPr/>
          </p:nvSpPr>
          <p:spPr>
            <a:xfrm>
              <a:off x="4921719" y="1985287"/>
              <a:ext cx="837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REPOSITORY</a:t>
              </a:r>
              <a:endParaRPr b="1" sz="1000">
                <a:latin typeface="Roboto"/>
                <a:ea typeface="Roboto"/>
                <a:cs typeface="Roboto"/>
                <a:sym typeface="Roboto"/>
              </a:endParaRPr>
            </a:p>
          </p:txBody>
        </p:sp>
      </p:grpSp>
      <p:grpSp>
        <p:nvGrpSpPr>
          <p:cNvPr id="236" name="Google Shape;236;p23"/>
          <p:cNvGrpSpPr/>
          <p:nvPr/>
        </p:nvGrpSpPr>
        <p:grpSpPr>
          <a:xfrm>
            <a:off x="5586175" y="2683447"/>
            <a:ext cx="1972350" cy="1513410"/>
            <a:chOff x="5796625" y="2541798"/>
            <a:chExt cx="1972350" cy="1230715"/>
          </a:xfrm>
        </p:grpSpPr>
        <p:sp>
          <p:nvSpPr>
            <p:cNvPr id="237" name="Google Shape;237;p23"/>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 name="Google Shape;239;p23"/>
            <p:cNvSpPr txBox="1"/>
            <p:nvPr/>
          </p:nvSpPr>
          <p:spPr>
            <a:xfrm>
              <a:off x="5840875" y="3106212"/>
              <a:ext cx="19281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latin typeface="Roboto"/>
                  <a:ea typeface="Roboto"/>
                  <a:cs typeface="Roboto"/>
                  <a:sym typeface="Roboto"/>
                </a:rPr>
                <a:t>includes public key, information about the identity of the party .      </a:t>
              </a:r>
              <a:r>
                <a:rPr lang="en" sz="800">
                  <a:latin typeface="Roboto"/>
                  <a:ea typeface="Roboto"/>
                  <a:cs typeface="Roboto"/>
                  <a:sym typeface="Roboto"/>
                </a:rPr>
                <a:t>	</a:t>
              </a:r>
              <a:endParaRPr sz="800"/>
            </a:p>
          </p:txBody>
        </p:sp>
        <p:sp>
          <p:nvSpPr>
            <p:cNvPr id="240" name="Google Shape;240;p23"/>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txBox="1"/>
            <p:nvPr/>
          </p:nvSpPr>
          <p:spPr>
            <a:xfrm>
              <a:off x="6296624" y="2735587"/>
              <a:ext cx="11088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CERTIFICATE</a:t>
              </a:r>
              <a:endParaRPr b="1" sz="1000">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5" name="Shape 245"/>
        <p:cNvGrpSpPr/>
        <p:nvPr/>
      </p:nvGrpSpPr>
      <p:grpSpPr>
        <a:xfrm>
          <a:off x="0" y="0"/>
          <a:ext cx="0" cy="0"/>
          <a:chOff x="0" y="0"/>
          <a:chExt cx="0" cy="0"/>
        </a:xfrm>
      </p:grpSpPr>
      <p:sp>
        <p:nvSpPr>
          <p:cNvPr id="246" name="Google Shape;246;p24"/>
          <p:cNvSpPr txBox="1"/>
          <p:nvPr>
            <p:ph type="title"/>
          </p:nvPr>
        </p:nvSpPr>
        <p:spPr>
          <a:xfrm>
            <a:off x="1297500" y="393750"/>
            <a:ext cx="3798900" cy="5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Comic Sans MS"/>
                <a:ea typeface="Comic Sans MS"/>
                <a:cs typeface="Comic Sans MS"/>
                <a:sym typeface="Comic Sans MS"/>
              </a:rPr>
              <a:t>X.509 CERTIFICATE:</a:t>
            </a:r>
            <a:endParaRPr b="1" sz="22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b="1" sz="2200">
              <a:solidFill>
                <a:srgbClr val="000000"/>
              </a:solidFill>
              <a:latin typeface="Comic Sans MS"/>
              <a:ea typeface="Comic Sans MS"/>
              <a:cs typeface="Comic Sans MS"/>
              <a:sym typeface="Comic Sans MS"/>
            </a:endParaRPr>
          </a:p>
        </p:txBody>
      </p:sp>
      <p:sp>
        <p:nvSpPr>
          <p:cNvPr id="247" name="Google Shape;247;p2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ee the source image" id="248" name="Google Shape;248;p24"/>
          <p:cNvPicPr preferRelativeResize="0"/>
          <p:nvPr/>
        </p:nvPicPr>
        <p:blipFill>
          <a:blip r:embed="rId3">
            <a:alphaModFix/>
          </a:blip>
          <a:stretch>
            <a:fillRect/>
          </a:stretch>
        </p:blipFill>
        <p:spPr>
          <a:xfrm>
            <a:off x="1445025" y="1193075"/>
            <a:ext cx="6032750" cy="307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2" name="Shape 252"/>
        <p:cNvGrpSpPr/>
        <p:nvPr/>
      </p:nvGrpSpPr>
      <p:grpSpPr>
        <a:xfrm>
          <a:off x="0" y="0"/>
          <a:ext cx="0" cy="0"/>
          <a:chOff x="0" y="0"/>
          <a:chExt cx="0" cy="0"/>
        </a:xfrm>
      </p:grpSpPr>
      <p:sp>
        <p:nvSpPr>
          <p:cNvPr id="253" name="Google Shape;253;p25"/>
          <p:cNvSpPr txBox="1"/>
          <p:nvPr>
            <p:ph type="title"/>
          </p:nvPr>
        </p:nvSpPr>
        <p:spPr>
          <a:xfrm>
            <a:off x="1297500" y="393750"/>
            <a:ext cx="6422700" cy="9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CERTIFICATION AUTHORITY:</a:t>
            </a:r>
            <a:endParaRPr b="1">
              <a:solidFill>
                <a:srgbClr val="000000"/>
              </a:solidFill>
              <a:latin typeface="Comic Sans MS"/>
              <a:ea typeface="Comic Sans MS"/>
              <a:cs typeface="Comic Sans MS"/>
              <a:sym typeface="Comic Sans MS"/>
            </a:endParaRPr>
          </a:p>
        </p:txBody>
      </p:sp>
      <p:sp>
        <p:nvSpPr>
          <p:cNvPr id="254" name="Google Shape;254;p25"/>
          <p:cNvSpPr txBox="1"/>
          <p:nvPr>
            <p:ph idx="1" type="body"/>
          </p:nvPr>
        </p:nvSpPr>
        <p:spPr>
          <a:xfrm>
            <a:off x="1297500" y="1426875"/>
            <a:ext cx="57861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➤A CA issues and verifies certificates .</a:t>
            </a:r>
            <a:endParaRPr sz="1600">
              <a:solidFill>
                <a:srgbClr val="000000"/>
              </a:solidFill>
            </a:endParaRPr>
          </a:p>
          <a:p>
            <a:pPr indent="0" lvl="0" marL="0" rtl="0" algn="l">
              <a:spcBef>
                <a:spcPts val="1600"/>
              </a:spcBef>
              <a:spcAft>
                <a:spcPts val="1600"/>
              </a:spcAft>
              <a:buNone/>
            </a:pPr>
            <a:r>
              <a:rPr lang="en" sz="1600">
                <a:solidFill>
                  <a:srgbClr val="000000"/>
                </a:solidFill>
              </a:rPr>
              <a:t> ➤The CA takes responsibility for identifying (to a stated extent) the correctness of the identity of the person asking for a certificate to be issued, and ensures that the information contained within the certificate is correct and digitally signs it</a:t>
            </a:r>
            <a:endParaRPr sz="1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8" name="Shape 258"/>
        <p:cNvGrpSpPr/>
        <p:nvPr/>
      </p:nvGrpSpPr>
      <p:grpSpPr>
        <a:xfrm>
          <a:off x="0" y="0"/>
          <a:ext cx="0" cy="0"/>
          <a:chOff x="0" y="0"/>
          <a:chExt cx="0" cy="0"/>
        </a:xfrm>
      </p:grpSpPr>
      <p:sp>
        <p:nvSpPr>
          <p:cNvPr id="259" name="Google Shape;259;p26"/>
          <p:cNvSpPr txBox="1"/>
          <p:nvPr>
            <p:ph type="title"/>
          </p:nvPr>
        </p:nvSpPr>
        <p:spPr>
          <a:xfrm>
            <a:off x="1121675" y="232425"/>
            <a:ext cx="78417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Comic Sans MS"/>
                <a:ea typeface="Comic Sans MS"/>
                <a:cs typeface="Comic Sans MS"/>
                <a:sym typeface="Comic Sans MS"/>
              </a:rPr>
              <a:t>VALIDATION , REVOCATION &amp; AUTHENTICATION</a:t>
            </a:r>
            <a:r>
              <a:rPr b="1" lang="en" sz="2000">
                <a:solidFill>
                  <a:srgbClr val="000000"/>
                </a:solidFill>
                <a:latin typeface="Comic Sans MS"/>
                <a:ea typeface="Comic Sans MS"/>
                <a:cs typeface="Comic Sans MS"/>
                <a:sym typeface="Comic Sans MS"/>
              </a:rPr>
              <a:t>:</a:t>
            </a:r>
            <a:endParaRPr b="1" sz="2000">
              <a:solidFill>
                <a:srgbClr val="000000"/>
              </a:solidFill>
              <a:latin typeface="Comic Sans MS"/>
              <a:ea typeface="Comic Sans MS"/>
              <a:cs typeface="Comic Sans MS"/>
              <a:sym typeface="Comic Sans MS"/>
            </a:endParaRPr>
          </a:p>
        </p:txBody>
      </p:sp>
      <p:sp>
        <p:nvSpPr>
          <p:cNvPr id="260" name="Google Shape;260;p26"/>
          <p:cNvSpPr txBox="1"/>
          <p:nvPr>
            <p:ph idx="1" type="body"/>
          </p:nvPr>
        </p:nvSpPr>
        <p:spPr>
          <a:xfrm>
            <a:off x="1297500" y="5143500"/>
            <a:ext cx="3798900" cy="7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1" name="Google Shape;261;p26"/>
          <p:cNvSpPr/>
          <p:nvPr/>
        </p:nvSpPr>
        <p:spPr>
          <a:xfrm>
            <a:off x="2427688" y="2025788"/>
            <a:ext cx="594300" cy="369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6"/>
          <p:cNvGrpSpPr/>
          <p:nvPr/>
        </p:nvGrpSpPr>
        <p:grpSpPr>
          <a:xfrm>
            <a:off x="571528" y="1573801"/>
            <a:ext cx="2128038" cy="2281301"/>
            <a:chOff x="571536" y="1988116"/>
            <a:chExt cx="1816662" cy="1867011"/>
          </a:xfrm>
        </p:grpSpPr>
        <p:sp>
          <p:nvSpPr>
            <p:cNvPr id="263" name="Google Shape;263;p26"/>
            <p:cNvSpPr/>
            <p:nvPr/>
          </p:nvSpPr>
          <p:spPr>
            <a:xfrm>
              <a:off x="1298566" y="1988116"/>
              <a:ext cx="780600" cy="5820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Lato"/>
                <a:ea typeface="Lato"/>
                <a:cs typeface="Lato"/>
                <a:sym typeface="Lato"/>
              </a:endParaRPr>
            </a:p>
          </p:txBody>
        </p:sp>
        <p:sp>
          <p:nvSpPr>
            <p:cNvPr id="264" name="Google Shape;264;p26"/>
            <p:cNvSpPr txBox="1"/>
            <p:nvPr/>
          </p:nvSpPr>
          <p:spPr>
            <a:xfrm>
              <a:off x="1349253" y="2101362"/>
              <a:ext cx="8145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800">
                  <a:solidFill>
                    <a:srgbClr val="0C58D3"/>
                  </a:solidFill>
                  <a:latin typeface="Roboto"/>
                  <a:ea typeface="Roboto"/>
                  <a:cs typeface="Roboto"/>
                  <a:sym typeface="Roboto"/>
                </a:rPr>
                <a:t>VALIDATION</a:t>
              </a:r>
              <a:endParaRPr b="1" sz="800">
                <a:solidFill>
                  <a:srgbClr val="0C58D3"/>
                </a:solidFill>
                <a:latin typeface="Roboto"/>
                <a:ea typeface="Roboto"/>
                <a:cs typeface="Roboto"/>
                <a:sym typeface="Roboto"/>
              </a:endParaRPr>
            </a:p>
          </p:txBody>
        </p:sp>
        <p:sp>
          <p:nvSpPr>
            <p:cNvPr id="265" name="Google Shape;265;p26"/>
            <p:cNvSpPr txBox="1"/>
            <p:nvPr/>
          </p:nvSpPr>
          <p:spPr>
            <a:xfrm>
              <a:off x="594498" y="2570181"/>
              <a:ext cx="1793700" cy="73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➤This is the process that ensures that the certificate information is still valid and can be changed.</a:t>
              </a:r>
              <a:endParaRPr b="1" sz="1000">
                <a:solidFill>
                  <a:srgbClr val="0C58D3"/>
                </a:solidFill>
                <a:latin typeface="Roboto"/>
                <a:ea typeface="Roboto"/>
                <a:cs typeface="Roboto"/>
                <a:sym typeface="Roboto"/>
              </a:endParaRPr>
            </a:p>
          </p:txBody>
        </p:sp>
        <p:sp>
          <p:nvSpPr>
            <p:cNvPr id="266" name="Google Shape;266;p26"/>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1600"/>
                </a:spcAft>
                <a:buNone/>
              </a:pPr>
              <a:r>
                <a:t/>
              </a:r>
              <a:endParaRPr sz="1000">
                <a:solidFill>
                  <a:srgbClr val="0C58D3"/>
                </a:solidFill>
                <a:latin typeface="Roboto"/>
                <a:ea typeface="Roboto"/>
                <a:cs typeface="Roboto"/>
                <a:sym typeface="Roboto"/>
              </a:endParaRPr>
            </a:p>
          </p:txBody>
        </p:sp>
      </p:grpSp>
      <p:grpSp>
        <p:nvGrpSpPr>
          <p:cNvPr id="267" name="Google Shape;267;p26"/>
          <p:cNvGrpSpPr/>
          <p:nvPr/>
        </p:nvGrpSpPr>
        <p:grpSpPr>
          <a:xfrm>
            <a:off x="2699425" y="1445100"/>
            <a:ext cx="1709100" cy="2409923"/>
            <a:chOff x="2699425" y="1445100"/>
            <a:chExt cx="1709100" cy="2409923"/>
          </a:xfrm>
        </p:grpSpPr>
        <p:sp>
          <p:nvSpPr>
            <p:cNvPr id="268" name="Google Shape;268;p26"/>
            <p:cNvSpPr/>
            <p:nvPr/>
          </p:nvSpPr>
          <p:spPr>
            <a:xfrm>
              <a:off x="3256825" y="1505950"/>
              <a:ext cx="957000" cy="7374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txBox="1"/>
            <p:nvPr/>
          </p:nvSpPr>
          <p:spPr>
            <a:xfrm>
              <a:off x="2699425" y="2425223"/>
              <a:ext cx="1709100" cy="14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0C58D3"/>
                  </a:solidFill>
                  <a:latin typeface="Lato"/>
                  <a:ea typeface="Lato"/>
                  <a:cs typeface="Lato"/>
                  <a:sym typeface="Lato"/>
                </a:rPr>
                <a:t>➤This is the process of informing the users that the certificate information is invalid.</a:t>
              </a:r>
              <a:endParaRPr b="1" sz="1000">
                <a:solidFill>
                  <a:srgbClr val="0C58D3"/>
                </a:solidFill>
                <a:latin typeface="Lato"/>
                <a:ea typeface="Lato"/>
                <a:cs typeface="Lato"/>
                <a:sym typeface="Lato"/>
              </a:endParaRPr>
            </a:p>
          </p:txBody>
        </p:sp>
        <p:sp>
          <p:nvSpPr>
            <p:cNvPr id="270" name="Google Shape;270;p26"/>
            <p:cNvSpPr txBox="1"/>
            <p:nvPr/>
          </p:nvSpPr>
          <p:spPr>
            <a:xfrm>
              <a:off x="3256825" y="1445100"/>
              <a:ext cx="9873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ctr">
                <a:lnSpc>
                  <a:spcPct val="115000"/>
                </a:lnSpc>
                <a:spcBef>
                  <a:spcPts val="1600"/>
                </a:spcBef>
                <a:spcAft>
                  <a:spcPts val="1600"/>
                </a:spcAft>
                <a:buNone/>
              </a:pPr>
              <a:r>
                <a:rPr b="1" lang="en" sz="1000">
                  <a:solidFill>
                    <a:srgbClr val="0C58D3"/>
                  </a:solidFill>
                  <a:latin typeface="Roboto"/>
                  <a:ea typeface="Roboto"/>
                  <a:cs typeface="Roboto"/>
                  <a:sym typeface="Roboto"/>
                </a:rPr>
                <a:t>REVOCATION</a:t>
              </a:r>
              <a:endParaRPr b="1" sz="1000">
                <a:solidFill>
                  <a:srgbClr val="0C58D3"/>
                </a:solidFill>
                <a:latin typeface="Roboto"/>
                <a:ea typeface="Roboto"/>
                <a:cs typeface="Roboto"/>
                <a:sym typeface="Roboto"/>
              </a:endParaRPr>
            </a:p>
          </p:txBody>
        </p:sp>
      </p:grpSp>
      <p:grpSp>
        <p:nvGrpSpPr>
          <p:cNvPr id="271" name="Google Shape;271;p26"/>
          <p:cNvGrpSpPr/>
          <p:nvPr/>
        </p:nvGrpSpPr>
        <p:grpSpPr>
          <a:xfrm>
            <a:off x="4781408" y="1455300"/>
            <a:ext cx="2266517" cy="2399825"/>
            <a:chOff x="4781408" y="1455300"/>
            <a:chExt cx="2266517" cy="2399825"/>
          </a:xfrm>
        </p:grpSpPr>
        <p:sp>
          <p:nvSpPr>
            <p:cNvPr id="272" name="Google Shape;272;p26"/>
            <p:cNvSpPr/>
            <p:nvPr/>
          </p:nvSpPr>
          <p:spPr>
            <a:xfrm>
              <a:off x="5338800" y="1455300"/>
              <a:ext cx="1300200" cy="8385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txBox="1"/>
            <p:nvPr/>
          </p:nvSpPr>
          <p:spPr>
            <a:xfrm>
              <a:off x="5190325" y="2660925"/>
              <a:ext cx="1857600" cy="73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Lato"/>
                  <a:ea typeface="Lato"/>
                  <a:cs typeface="Lato"/>
                  <a:sym typeface="Lato"/>
                </a:rPr>
                <a:t>➤In order for the subject to access gain to its private key it has to possess an encrypted file or something else like PIN/ fingerprint.</a:t>
              </a:r>
              <a:endParaRPr b="1" sz="1000">
                <a:latin typeface="Lato"/>
                <a:ea typeface="Lato"/>
                <a:cs typeface="Lato"/>
                <a:sym typeface="Lato"/>
              </a:endParaRPr>
            </a:p>
          </p:txBody>
        </p:sp>
        <p:sp>
          <p:nvSpPr>
            <p:cNvPr id="274" name="Google Shape;274;p26"/>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75" name="Google Shape;275;p26"/>
            <p:cNvSpPr txBox="1"/>
            <p:nvPr/>
          </p:nvSpPr>
          <p:spPr>
            <a:xfrm>
              <a:off x="5298325" y="1455300"/>
              <a:ext cx="1340700" cy="83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latin typeface="Lato"/>
                <a:ea typeface="Lato"/>
                <a:cs typeface="Lato"/>
                <a:sym typeface="Lato"/>
              </a:endParaRPr>
            </a:p>
            <a:p>
              <a:pPr indent="0" lvl="0" marL="0" rtl="0" algn="l">
                <a:lnSpc>
                  <a:spcPct val="115000"/>
                </a:lnSpc>
                <a:spcBef>
                  <a:spcPts val="1600"/>
                </a:spcBef>
                <a:spcAft>
                  <a:spcPts val="1600"/>
                </a:spcAft>
                <a:buNone/>
              </a:pPr>
              <a:r>
                <a:rPr b="1" lang="en" sz="1000">
                  <a:latin typeface="Lato"/>
                  <a:ea typeface="Lato"/>
                  <a:cs typeface="Lato"/>
                  <a:sym typeface="Lato"/>
                </a:rPr>
                <a:t>AUTHENTICATION</a:t>
              </a:r>
              <a:endParaRPr b="1" sz="1000">
                <a:latin typeface="Lato"/>
                <a:ea typeface="Lato"/>
                <a:cs typeface="Lato"/>
                <a:sym typeface="Lato"/>
              </a:endParaRPr>
            </a:p>
          </p:txBody>
        </p:sp>
      </p:grpSp>
      <p:sp>
        <p:nvSpPr>
          <p:cNvPr id="276" name="Google Shape;276;p26"/>
          <p:cNvSpPr/>
          <p:nvPr/>
        </p:nvSpPr>
        <p:spPr>
          <a:xfrm flipH="1" rot="10800000">
            <a:off x="4367500" y="2025806"/>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ppt_w</p:attrName>
                                        </p:attrNameLst>
                                      </p:cBhvr>
                                      <p:tavLst>
                                        <p:tav fmla="" tm="0">
                                          <p:val>
                                            <p:strVal val="0"/>
                                          </p:val>
                                        </p:tav>
                                        <p:tav fmla="" tm="100000">
                                          <p:val>
                                            <p:strVal val="#ppt_w"/>
                                          </p:val>
                                        </p:tav>
                                      </p:tavLst>
                                    </p:anim>
                                    <p:anim calcmode="lin" valueType="num">
                                      <p:cBhvr additive="base">
                                        <p:cTn dur="1000"/>
                                        <p:tgtEl>
                                          <p:spTgt spid="26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ppt_w</p:attrName>
                                        </p:attrNameLst>
                                      </p:cBhvr>
                                      <p:tavLst>
                                        <p:tav fmla="" tm="0">
                                          <p:val>
                                            <p:strVal val="0"/>
                                          </p:val>
                                        </p:tav>
                                        <p:tav fmla="" tm="100000">
                                          <p:val>
                                            <p:strVal val="#ppt_w"/>
                                          </p:val>
                                        </p:tav>
                                      </p:tavLst>
                                    </p:anim>
                                    <p:anim calcmode="lin" valueType="num">
                                      <p:cBhvr additive="base">
                                        <p:cTn dur="1000"/>
                                        <p:tgtEl>
                                          <p:spTgt spid="26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0" name="Shape 280"/>
        <p:cNvGrpSpPr/>
        <p:nvPr/>
      </p:nvGrpSpPr>
      <p:grpSpPr>
        <a:xfrm>
          <a:off x="0" y="0"/>
          <a:ext cx="0" cy="0"/>
          <a:chOff x="0" y="0"/>
          <a:chExt cx="0" cy="0"/>
        </a:xfrm>
      </p:grpSpPr>
      <p:sp>
        <p:nvSpPr>
          <p:cNvPr id="281" name="Google Shape;281;p27"/>
          <p:cNvSpPr txBox="1"/>
          <p:nvPr>
            <p:ph type="title"/>
          </p:nvPr>
        </p:nvSpPr>
        <p:spPr>
          <a:xfrm>
            <a:off x="1297500" y="393750"/>
            <a:ext cx="43008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00000"/>
                </a:solidFill>
                <a:latin typeface="Comic Sans MS"/>
                <a:ea typeface="Comic Sans MS"/>
                <a:cs typeface="Comic Sans MS"/>
                <a:sym typeface="Comic Sans MS"/>
              </a:rPr>
              <a:t>FUTURE PROSPECT OF PKI:</a:t>
            </a:r>
            <a:endParaRPr b="1" sz="2100">
              <a:solidFill>
                <a:srgbClr val="000000"/>
              </a:solidFill>
              <a:latin typeface="Comic Sans MS"/>
              <a:ea typeface="Comic Sans MS"/>
              <a:cs typeface="Comic Sans MS"/>
              <a:sym typeface="Comic Sans MS"/>
            </a:endParaRPr>
          </a:p>
        </p:txBody>
      </p:sp>
      <p:sp>
        <p:nvSpPr>
          <p:cNvPr id="282" name="Google Shape;282;p27"/>
          <p:cNvSpPr txBox="1"/>
          <p:nvPr>
            <p:ph idx="1" type="body"/>
          </p:nvPr>
        </p:nvSpPr>
        <p:spPr>
          <a:xfrm>
            <a:off x="1297500" y="1283350"/>
            <a:ext cx="5382000" cy="31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➤PKI in IOT.</a:t>
            </a:r>
            <a:endParaRPr sz="1800">
              <a:solidFill>
                <a:srgbClr val="000000"/>
              </a:solidFill>
            </a:endParaRPr>
          </a:p>
          <a:p>
            <a:pPr indent="0" lvl="0" marL="0" rtl="0" algn="l">
              <a:spcBef>
                <a:spcPts val="1600"/>
              </a:spcBef>
              <a:spcAft>
                <a:spcPts val="0"/>
              </a:spcAft>
              <a:buNone/>
            </a:pPr>
            <a:r>
              <a:rPr lang="en" sz="1800">
                <a:solidFill>
                  <a:srgbClr val="000000"/>
                </a:solidFill>
              </a:rPr>
              <a:t>➤PKI in enterprise units.</a:t>
            </a:r>
            <a:endParaRPr sz="1800">
              <a:solidFill>
                <a:srgbClr val="000000"/>
              </a:solidFill>
            </a:endParaRPr>
          </a:p>
          <a:p>
            <a:pPr indent="0" lvl="0" marL="0" rtl="0" algn="l">
              <a:spcBef>
                <a:spcPts val="1600"/>
              </a:spcBef>
              <a:spcAft>
                <a:spcPts val="0"/>
              </a:spcAft>
              <a:buNone/>
            </a:pPr>
            <a:r>
              <a:rPr lang="en" sz="1800">
                <a:solidFill>
                  <a:srgbClr val="000000"/>
                </a:solidFill>
              </a:rPr>
              <a:t>➤PkI in blockchain technology.</a:t>
            </a:r>
            <a:endParaRPr sz="1800">
              <a:solidFill>
                <a:srgbClr val="000000"/>
              </a:solidFill>
            </a:endParaRPr>
          </a:p>
          <a:p>
            <a:pPr indent="0" lvl="0" marL="0" rtl="0" algn="l">
              <a:spcBef>
                <a:spcPts val="1600"/>
              </a:spcBef>
              <a:spcAft>
                <a:spcPts val="0"/>
              </a:spcAft>
              <a:buNone/>
            </a:pPr>
            <a:r>
              <a:rPr lang="en" sz="1800">
                <a:solidFill>
                  <a:srgbClr val="000000"/>
                </a:solidFill>
              </a:rPr>
              <a:t>➤PKI in 5g &amp; cloud.</a:t>
            </a:r>
            <a:endParaRPr sz="1800">
              <a:solidFill>
                <a:srgbClr val="000000"/>
              </a:solidFill>
            </a:endParaRPr>
          </a:p>
          <a:p>
            <a:pPr indent="0" lvl="0" marL="0" rtl="0" algn="l">
              <a:spcBef>
                <a:spcPts val="1600"/>
              </a:spcBef>
              <a:spcAft>
                <a:spcPts val="0"/>
              </a:spcAft>
              <a:buNone/>
            </a:pPr>
            <a:r>
              <a:rPr lang="en" sz="1800">
                <a:solidFill>
                  <a:srgbClr val="000000"/>
                </a:solidFill>
              </a:rPr>
              <a:t>In conclusion, a full fledged development in this sector might take the world of cyber-security to its next level.</a:t>
            </a:r>
            <a:endParaRPr sz="1800">
              <a:solidFill>
                <a:srgbClr val="000000"/>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None/>
            </a:pPr>
            <a:r>
              <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1297500" y="160725"/>
            <a:ext cx="6396300" cy="6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              SOURCE CODES:</a:t>
            </a:r>
            <a:endParaRPr b="1">
              <a:latin typeface="Comic Sans MS"/>
              <a:ea typeface="Comic Sans MS"/>
              <a:cs typeface="Comic Sans MS"/>
              <a:sym typeface="Comic Sans MS"/>
            </a:endParaRPr>
          </a:p>
        </p:txBody>
      </p:sp>
      <p:sp>
        <p:nvSpPr>
          <p:cNvPr id="288" name="Google Shape;288;p2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28"/>
          <p:cNvPicPr preferRelativeResize="0"/>
          <p:nvPr/>
        </p:nvPicPr>
        <p:blipFill>
          <a:blip r:embed="rId3">
            <a:alphaModFix/>
          </a:blip>
          <a:stretch>
            <a:fillRect/>
          </a:stretch>
        </p:blipFill>
        <p:spPr>
          <a:xfrm>
            <a:off x="4993475" y="954575"/>
            <a:ext cx="3845727" cy="2102751"/>
          </a:xfrm>
          <a:prstGeom prst="rect">
            <a:avLst/>
          </a:prstGeom>
          <a:noFill/>
          <a:ln>
            <a:noFill/>
          </a:ln>
        </p:spPr>
      </p:pic>
      <p:pic>
        <p:nvPicPr>
          <p:cNvPr id="290" name="Google Shape;290;p28"/>
          <p:cNvPicPr preferRelativeResize="0"/>
          <p:nvPr/>
        </p:nvPicPr>
        <p:blipFill>
          <a:blip r:embed="rId4">
            <a:alphaModFix/>
          </a:blip>
          <a:stretch>
            <a:fillRect/>
          </a:stretch>
        </p:blipFill>
        <p:spPr>
          <a:xfrm>
            <a:off x="2571750" y="3177600"/>
            <a:ext cx="3707601" cy="1781376"/>
          </a:xfrm>
          <a:prstGeom prst="rect">
            <a:avLst/>
          </a:prstGeom>
          <a:noFill/>
          <a:ln>
            <a:noFill/>
          </a:ln>
        </p:spPr>
      </p:pic>
      <p:pic>
        <p:nvPicPr>
          <p:cNvPr id="291" name="Google Shape;291;p28"/>
          <p:cNvPicPr preferRelativeResize="0"/>
          <p:nvPr/>
        </p:nvPicPr>
        <p:blipFill>
          <a:blip r:embed="rId5">
            <a:alphaModFix/>
          </a:blip>
          <a:stretch>
            <a:fillRect/>
          </a:stretch>
        </p:blipFill>
        <p:spPr>
          <a:xfrm>
            <a:off x="304800" y="954575"/>
            <a:ext cx="4549376" cy="2102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152400" y="152400"/>
            <a:ext cx="3919551" cy="2280051"/>
          </a:xfrm>
          <a:prstGeom prst="rect">
            <a:avLst/>
          </a:prstGeom>
          <a:noFill/>
          <a:ln>
            <a:noFill/>
          </a:ln>
        </p:spPr>
      </p:pic>
      <p:pic>
        <p:nvPicPr>
          <p:cNvPr id="297" name="Google Shape;297;p29"/>
          <p:cNvPicPr preferRelativeResize="0"/>
          <p:nvPr/>
        </p:nvPicPr>
        <p:blipFill>
          <a:blip r:embed="rId4">
            <a:alphaModFix/>
          </a:blip>
          <a:stretch>
            <a:fillRect/>
          </a:stretch>
        </p:blipFill>
        <p:spPr>
          <a:xfrm>
            <a:off x="4213625" y="152400"/>
            <a:ext cx="4623998" cy="2280050"/>
          </a:xfrm>
          <a:prstGeom prst="rect">
            <a:avLst/>
          </a:prstGeom>
          <a:noFill/>
          <a:ln>
            <a:noFill/>
          </a:ln>
        </p:spPr>
      </p:pic>
      <p:pic>
        <p:nvPicPr>
          <p:cNvPr id="298" name="Google Shape;298;p29"/>
          <p:cNvPicPr preferRelativeResize="0"/>
          <p:nvPr/>
        </p:nvPicPr>
        <p:blipFill>
          <a:blip r:embed="rId5">
            <a:alphaModFix/>
          </a:blip>
          <a:stretch>
            <a:fillRect/>
          </a:stretch>
        </p:blipFill>
        <p:spPr>
          <a:xfrm>
            <a:off x="2475438" y="2625325"/>
            <a:ext cx="4193115" cy="2406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0"/>
          <p:cNvSpPr txBox="1"/>
          <p:nvPr>
            <p:ph type="title"/>
          </p:nvPr>
        </p:nvSpPr>
        <p:spPr>
          <a:xfrm>
            <a:off x="1297500" y="393750"/>
            <a:ext cx="6321900" cy="6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               CONCLUSION:</a:t>
            </a:r>
            <a:endParaRPr b="1">
              <a:latin typeface="Comic Sans MS"/>
              <a:ea typeface="Comic Sans MS"/>
              <a:cs typeface="Comic Sans MS"/>
              <a:sym typeface="Comic Sans MS"/>
            </a:endParaRPr>
          </a:p>
        </p:txBody>
      </p:sp>
      <p:sp>
        <p:nvSpPr>
          <p:cNvPr id="304" name="Google Shape;304;p30"/>
          <p:cNvSpPr txBox="1"/>
          <p:nvPr>
            <p:ph idx="1" type="body"/>
          </p:nvPr>
        </p:nvSpPr>
        <p:spPr>
          <a:xfrm>
            <a:off x="1940175" y="1384400"/>
            <a:ext cx="6871500" cy="30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3F3F3"/>
                </a:solidFill>
              </a:rPr>
              <a:t>➤Fully PKI enabled asymmetric cryptosystems have great practical implications in the outsourcing of illegal data breaching.</a:t>
            </a:r>
            <a:endParaRPr sz="1600">
              <a:solidFill>
                <a:srgbClr val="F3F3F3"/>
              </a:solidFill>
            </a:endParaRPr>
          </a:p>
          <a:p>
            <a:pPr indent="0" lvl="0" marL="0" rtl="0" algn="l">
              <a:spcBef>
                <a:spcPts val="1600"/>
              </a:spcBef>
              <a:spcAft>
                <a:spcPts val="0"/>
              </a:spcAft>
              <a:buNone/>
            </a:pPr>
            <a:r>
              <a:t/>
            </a:r>
            <a:endParaRPr sz="1600">
              <a:solidFill>
                <a:srgbClr val="F3F3F3"/>
              </a:solidFill>
            </a:endParaRPr>
          </a:p>
          <a:p>
            <a:pPr indent="0" lvl="0" marL="0" rtl="0" algn="l">
              <a:spcBef>
                <a:spcPts val="1600"/>
              </a:spcBef>
              <a:spcAft>
                <a:spcPts val="0"/>
              </a:spcAft>
              <a:buNone/>
            </a:pPr>
            <a:r>
              <a:t/>
            </a:r>
            <a:endParaRPr sz="1600">
              <a:solidFill>
                <a:srgbClr val="F3F3F3"/>
              </a:solidFill>
            </a:endParaRPr>
          </a:p>
          <a:p>
            <a:pPr indent="0" lvl="0" marL="0" rtl="0" algn="l">
              <a:spcBef>
                <a:spcPts val="1600"/>
              </a:spcBef>
              <a:spcAft>
                <a:spcPts val="0"/>
              </a:spcAft>
              <a:buNone/>
            </a:pPr>
            <a:r>
              <a:rPr lang="en" sz="1600">
                <a:solidFill>
                  <a:srgbClr val="F3F3F3"/>
                </a:solidFill>
              </a:rPr>
              <a:t>➤RFC 2822  (Internet Security Glossary) defines PKI as a set of hardware,software,people,policies and procedures to revoke digital certificates based on asymmetric cryptosystems</a:t>
            </a:r>
            <a:endParaRPr sz="1600">
              <a:solidFill>
                <a:srgbClr val="F3F3F3"/>
              </a:solidFill>
            </a:endParaRPr>
          </a:p>
          <a:p>
            <a:pPr indent="0" lvl="0" marL="0" rtl="0" algn="l">
              <a:spcBef>
                <a:spcPts val="1600"/>
              </a:spcBef>
              <a:spcAft>
                <a:spcPts val="160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31"/>
          <p:cNvSpPr txBox="1"/>
          <p:nvPr>
            <p:ph type="title"/>
          </p:nvPr>
        </p:nvSpPr>
        <p:spPr>
          <a:xfrm>
            <a:off x="1297500" y="192000"/>
            <a:ext cx="7038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REFERENCES:</a:t>
            </a:r>
            <a:endParaRPr b="1">
              <a:solidFill>
                <a:srgbClr val="000000"/>
              </a:solidFill>
              <a:latin typeface="Comic Sans MS"/>
              <a:ea typeface="Comic Sans MS"/>
              <a:cs typeface="Comic Sans MS"/>
              <a:sym typeface="Comic Sans MS"/>
            </a:endParaRPr>
          </a:p>
        </p:txBody>
      </p:sp>
      <p:sp>
        <p:nvSpPr>
          <p:cNvPr id="310" name="Google Shape;310;p31"/>
          <p:cNvSpPr txBox="1"/>
          <p:nvPr>
            <p:ph idx="1" type="body"/>
          </p:nvPr>
        </p:nvSpPr>
        <p:spPr>
          <a:xfrm>
            <a:off x="1297500" y="879150"/>
            <a:ext cx="3159000" cy="3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[1]. </a:t>
            </a:r>
            <a:r>
              <a:rPr lang="en" u="sng">
                <a:solidFill>
                  <a:schemeClr val="hlink"/>
                </a:solidFill>
                <a:hlinkClick r:id="rId4"/>
              </a:rPr>
              <a:t>https://en.wikipedia.org/wiki/Encryption</a:t>
            </a:r>
            <a:endParaRPr>
              <a:solidFill>
                <a:srgbClr val="000000"/>
              </a:solidFill>
            </a:endParaRPr>
          </a:p>
          <a:p>
            <a:pPr indent="0" lvl="0" marL="0" rtl="0" algn="l">
              <a:spcBef>
                <a:spcPts val="1600"/>
              </a:spcBef>
              <a:spcAft>
                <a:spcPts val="0"/>
              </a:spcAft>
              <a:buNone/>
            </a:pPr>
            <a:r>
              <a:rPr lang="en">
                <a:solidFill>
                  <a:srgbClr val="000000"/>
                </a:solidFill>
              </a:rPr>
              <a:t>[2]. </a:t>
            </a:r>
            <a:r>
              <a:rPr lang="en" u="sng">
                <a:solidFill>
                  <a:schemeClr val="hlink"/>
                </a:solidFill>
                <a:hlinkClick r:id="rId5"/>
              </a:rPr>
              <a:t>http://gauss.ececs.uc.edu/Courses/c653/lectures/PDF/pki.pdf</a:t>
            </a:r>
            <a:endParaRPr>
              <a:solidFill>
                <a:srgbClr val="000000"/>
              </a:solidFill>
            </a:endParaRPr>
          </a:p>
          <a:p>
            <a:pPr indent="0" lvl="0" marL="0" rtl="0" algn="l">
              <a:spcBef>
                <a:spcPts val="1600"/>
              </a:spcBef>
              <a:spcAft>
                <a:spcPts val="1600"/>
              </a:spcAft>
              <a:buNone/>
            </a:pPr>
            <a:r>
              <a:rPr lang="en">
                <a:solidFill>
                  <a:srgbClr val="000000"/>
                </a:solidFill>
              </a:rPr>
              <a:t>[3]. </a:t>
            </a:r>
            <a:r>
              <a:rPr lang="en" u="sng">
                <a:solidFill>
                  <a:schemeClr val="hlink"/>
                </a:solidFill>
                <a:hlinkClick r:id="rId6"/>
              </a:rPr>
              <a:t>https://aboutssl.org/certificate-authority</a:t>
            </a:r>
            <a:endParaRPr>
              <a:solidFill>
                <a:srgbClr val="000000"/>
              </a:solidFill>
            </a:endParaRPr>
          </a:p>
        </p:txBody>
      </p:sp>
      <p:sp>
        <p:nvSpPr>
          <p:cNvPr id="311" name="Google Shape;311;p31"/>
          <p:cNvSpPr txBox="1"/>
          <p:nvPr>
            <p:ph idx="2" type="body"/>
          </p:nvPr>
        </p:nvSpPr>
        <p:spPr>
          <a:xfrm>
            <a:off x="4648350" y="879050"/>
            <a:ext cx="3072000" cy="33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[4]. </a:t>
            </a:r>
            <a:r>
              <a:rPr lang="en" u="sng">
                <a:solidFill>
                  <a:schemeClr val="hlink"/>
                </a:solidFill>
                <a:hlinkClick r:id="rId7"/>
              </a:rPr>
              <a:t>https://flylib.com/books/en/2.110.1/the_need_for_a_pki.html</a:t>
            </a:r>
            <a:endParaRPr>
              <a:solidFill>
                <a:srgbClr val="000000"/>
              </a:solidFill>
            </a:endParaRPr>
          </a:p>
          <a:p>
            <a:pPr indent="0" lvl="0" marL="0" rtl="0" algn="l">
              <a:spcBef>
                <a:spcPts val="1600"/>
              </a:spcBef>
              <a:spcAft>
                <a:spcPts val="0"/>
              </a:spcAft>
              <a:buNone/>
            </a:pPr>
            <a:r>
              <a:rPr lang="en">
                <a:solidFill>
                  <a:srgbClr val="000000"/>
                </a:solidFill>
              </a:rPr>
              <a:t>[5].</a:t>
            </a:r>
            <a:r>
              <a:rPr lang="en" u="sng">
                <a:solidFill>
                  <a:schemeClr val="hlink"/>
                </a:solidFill>
                <a:hlinkClick r:id="rId8"/>
              </a:rPr>
              <a:t>https://docs.microsoft.com/en-us/dotnet/api/system.servicemodel.security.x509clientcertificateauthentication.revocationmode?view=netframework-4.8</a:t>
            </a:r>
            <a:endParaRPr>
              <a:solidFill>
                <a:srgbClr val="000000"/>
              </a:solidFill>
            </a:endParaRPr>
          </a:p>
          <a:p>
            <a:pPr indent="0" lvl="0" marL="0" rtl="0" algn="l">
              <a:spcBef>
                <a:spcPts val="1600"/>
              </a:spcBef>
              <a:spcAft>
                <a:spcPts val="0"/>
              </a:spcAft>
              <a:buNone/>
            </a:pPr>
            <a:r>
              <a:rPr lang="en">
                <a:solidFill>
                  <a:srgbClr val="000000"/>
                </a:solidFill>
              </a:rPr>
              <a:t>[6].</a:t>
            </a:r>
            <a:endParaRPr>
              <a:solidFill>
                <a:srgbClr val="000000"/>
              </a:solidFill>
            </a:endParaRPr>
          </a:p>
          <a:p>
            <a:pPr indent="0" lvl="0" marL="0" rtl="0" algn="l">
              <a:spcBef>
                <a:spcPts val="1600"/>
              </a:spcBef>
              <a:spcAft>
                <a:spcPts val="1600"/>
              </a:spcAft>
              <a:buNone/>
            </a:pPr>
            <a:r>
              <a:rPr lang="en" u="sng">
                <a:solidFill>
                  <a:schemeClr val="hlink"/>
                </a:solidFill>
                <a:hlinkClick r:id="rId9"/>
              </a:rPr>
              <a:t>https://www.youngwonks.com/blog/Public-Key-and-Private-Key-Encryption-Explained</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14"/>
          <p:cNvSpPr txBox="1"/>
          <p:nvPr>
            <p:ph type="ctrTitle"/>
          </p:nvPr>
        </p:nvSpPr>
        <p:spPr>
          <a:xfrm>
            <a:off x="5083950" y="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Let’s dive in!!!</a:t>
            </a:r>
            <a:endParaRPr b="1">
              <a:solidFill>
                <a:srgbClr val="000000"/>
              </a:solidFill>
            </a:endParaRPr>
          </a:p>
        </p:txBody>
      </p:sp>
      <p:sp>
        <p:nvSpPr>
          <p:cNvPr id="141" name="Google Shape;141;p14"/>
          <p:cNvSpPr txBox="1"/>
          <p:nvPr>
            <p:ph idx="1" type="subTitle"/>
          </p:nvPr>
        </p:nvSpPr>
        <p:spPr>
          <a:xfrm flipH="1">
            <a:off x="5123400" y="5092975"/>
            <a:ext cx="4020600" cy="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5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                                      </a:t>
            </a:r>
            <a:r>
              <a:rPr b="1" lang="en" sz="2600">
                <a:latin typeface="Lobster"/>
                <a:ea typeface="Lobster"/>
                <a:cs typeface="Lobster"/>
                <a:sym typeface="Lobster"/>
              </a:rPr>
              <a:t>CONTENTS:</a:t>
            </a:r>
            <a:endParaRPr b="1" sz="2600">
              <a:latin typeface="Lobster"/>
              <a:ea typeface="Lobster"/>
              <a:cs typeface="Lobster"/>
              <a:sym typeface="Lobster"/>
            </a:endParaRPr>
          </a:p>
        </p:txBody>
      </p:sp>
      <p:sp>
        <p:nvSpPr>
          <p:cNvPr id="147" name="Google Shape;147;p15"/>
          <p:cNvSpPr txBox="1"/>
          <p:nvPr>
            <p:ph idx="1" type="body"/>
          </p:nvPr>
        </p:nvSpPr>
        <p:spPr>
          <a:xfrm>
            <a:off x="1297500" y="1010500"/>
            <a:ext cx="7038900" cy="346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ENCRYPTION AND ITS NEED</a:t>
            </a:r>
            <a:endParaRPr sz="1600"/>
          </a:p>
          <a:p>
            <a:pPr indent="-330200" lvl="0" marL="457200" rtl="0" algn="l">
              <a:spcBef>
                <a:spcPts val="0"/>
              </a:spcBef>
              <a:spcAft>
                <a:spcPts val="0"/>
              </a:spcAft>
              <a:buSzPts val="1600"/>
              <a:buAutoNum type="arabicPeriod"/>
            </a:pPr>
            <a:r>
              <a:rPr lang="en" sz="1600"/>
              <a:t>SYMMETRIC AND ASYMMETRIC ENCRYPTION</a:t>
            </a:r>
            <a:endParaRPr sz="1600"/>
          </a:p>
          <a:p>
            <a:pPr indent="-330200" lvl="0" marL="457200" rtl="0" algn="l">
              <a:spcBef>
                <a:spcPts val="0"/>
              </a:spcBef>
              <a:spcAft>
                <a:spcPts val="0"/>
              </a:spcAft>
              <a:buSzPts val="1600"/>
              <a:buAutoNum type="arabicPeriod"/>
            </a:pPr>
            <a:r>
              <a:rPr lang="en" sz="1600"/>
              <a:t>NEED FOR PKI ?</a:t>
            </a:r>
            <a:endParaRPr sz="1600"/>
          </a:p>
          <a:p>
            <a:pPr indent="-330200" lvl="0" marL="457200" rtl="0" algn="l">
              <a:spcBef>
                <a:spcPts val="0"/>
              </a:spcBef>
              <a:spcAft>
                <a:spcPts val="0"/>
              </a:spcAft>
              <a:buSzPts val="1600"/>
              <a:buAutoNum type="arabicPeriod"/>
            </a:pPr>
            <a:r>
              <a:rPr lang="en" sz="1600"/>
              <a:t>HASHING </a:t>
            </a:r>
            <a:endParaRPr sz="1600"/>
          </a:p>
          <a:p>
            <a:pPr indent="-330200" lvl="0" marL="457200" rtl="0" algn="l">
              <a:spcBef>
                <a:spcPts val="0"/>
              </a:spcBef>
              <a:spcAft>
                <a:spcPts val="0"/>
              </a:spcAft>
              <a:buSzPts val="1600"/>
              <a:buAutoNum type="arabicPeriod"/>
            </a:pPr>
            <a:r>
              <a:rPr lang="en" sz="1600"/>
              <a:t>PUBLIC KEY INFRASTRUCTURE</a:t>
            </a:r>
            <a:endParaRPr sz="1600"/>
          </a:p>
          <a:p>
            <a:pPr indent="-330200" lvl="0" marL="457200" rtl="0" algn="l">
              <a:spcBef>
                <a:spcPts val="0"/>
              </a:spcBef>
              <a:spcAft>
                <a:spcPts val="0"/>
              </a:spcAft>
              <a:buSzPts val="1600"/>
              <a:buAutoNum type="arabicPeriod"/>
            </a:pPr>
            <a:r>
              <a:rPr lang="en" sz="1600"/>
              <a:t>PKI COMPONENTS</a:t>
            </a:r>
            <a:endParaRPr sz="1600"/>
          </a:p>
          <a:p>
            <a:pPr indent="-330200" lvl="0" marL="457200" rtl="0" algn="l">
              <a:spcBef>
                <a:spcPts val="0"/>
              </a:spcBef>
              <a:spcAft>
                <a:spcPts val="0"/>
              </a:spcAft>
              <a:buSzPts val="1600"/>
              <a:buAutoNum type="arabicPeriod"/>
            </a:pPr>
            <a:r>
              <a:rPr lang="en" sz="1600"/>
              <a:t>X.509 CERTIFICATE STANDARD</a:t>
            </a:r>
            <a:endParaRPr sz="1600"/>
          </a:p>
          <a:p>
            <a:pPr indent="-330200" lvl="0" marL="457200" rtl="0" algn="l">
              <a:spcBef>
                <a:spcPts val="0"/>
              </a:spcBef>
              <a:spcAft>
                <a:spcPts val="0"/>
              </a:spcAft>
              <a:buSzPts val="1600"/>
              <a:buAutoNum type="arabicPeriod"/>
            </a:pPr>
            <a:r>
              <a:rPr lang="en" sz="1600"/>
              <a:t>CERTIFICATE AUTHORITY</a:t>
            </a:r>
            <a:endParaRPr sz="1600"/>
          </a:p>
          <a:p>
            <a:pPr indent="-330200" lvl="0" marL="457200" rtl="0" algn="l">
              <a:spcBef>
                <a:spcPts val="0"/>
              </a:spcBef>
              <a:spcAft>
                <a:spcPts val="0"/>
              </a:spcAft>
              <a:buSzPts val="1600"/>
              <a:buAutoNum type="arabicPeriod"/>
            </a:pPr>
            <a:r>
              <a:rPr lang="en" sz="1600"/>
              <a:t>VALIDATION , REVOCATION AND AUTHENTICATION</a:t>
            </a:r>
            <a:endParaRPr sz="1600"/>
          </a:p>
          <a:p>
            <a:pPr indent="-330200" lvl="0" marL="457200" rtl="0" algn="l">
              <a:spcBef>
                <a:spcPts val="0"/>
              </a:spcBef>
              <a:spcAft>
                <a:spcPts val="0"/>
              </a:spcAft>
              <a:buSzPts val="1600"/>
              <a:buAutoNum type="arabicPeriod"/>
            </a:pPr>
            <a:r>
              <a:rPr lang="en" sz="1600"/>
              <a:t>FUTURE PROSPECT </a:t>
            </a:r>
            <a:endParaRPr sz="1600"/>
          </a:p>
          <a:p>
            <a:pPr indent="-330200" lvl="0" marL="457200" rtl="0" algn="l">
              <a:spcBef>
                <a:spcPts val="0"/>
              </a:spcBef>
              <a:spcAft>
                <a:spcPts val="0"/>
              </a:spcAft>
              <a:buSzPts val="1600"/>
              <a:buAutoNum type="arabicPeriod"/>
            </a:pPr>
            <a:r>
              <a:rPr lang="en" sz="1600"/>
              <a:t>CONCLUSION</a:t>
            </a:r>
            <a:endParaRPr sz="1600"/>
          </a:p>
          <a:p>
            <a:pPr indent="-330200" lvl="0" marL="457200" rtl="0" algn="l">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SOURCE CODES</a:t>
            </a:r>
            <a:endParaRPr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46"/>
                                        </p:tgtEl>
                                        <p:attrNameLst>
                                          <p:attrName>r</p:attrName>
                                        </p:attrNameLst>
                                      </p:cBhvr>
                                    </p:animRo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836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ENCRYPTION AND ITS NEED:</a:t>
            </a:r>
            <a:endParaRPr b="1">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000000"/>
              </a:solidFill>
              <a:latin typeface="Comic Sans MS"/>
              <a:ea typeface="Comic Sans MS"/>
              <a:cs typeface="Comic Sans MS"/>
              <a:sym typeface="Comic Sans MS"/>
            </a:endParaRPr>
          </a:p>
        </p:txBody>
      </p:sp>
      <p:sp>
        <p:nvSpPr>
          <p:cNvPr id="153" name="Google Shape;153;p16"/>
          <p:cNvSpPr txBox="1"/>
          <p:nvPr>
            <p:ph idx="1" type="body"/>
          </p:nvPr>
        </p:nvSpPr>
        <p:spPr>
          <a:xfrm>
            <a:off x="1297500" y="1010500"/>
            <a:ext cx="7038900" cy="34683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600">
                <a:solidFill>
                  <a:srgbClr val="000000"/>
                </a:solidFill>
              </a:rPr>
              <a:t> •Encryption is encoding messages or information with a key in such a way that only authorized parties can decrypt it.</a:t>
            </a:r>
            <a:endParaRPr sz="1600">
              <a:solidFill>
                <a:srgbClr val="000000"/>
              </a:solidFill>
            </a:endParaRPr>
          </a:p>
          <a:p>
            <a:pPr indent="0" lvl="0" marL="0" rtl="0" algn="l">
              <a:lnSpc>
                <a:spcPct val="138000"/>
              </a:lnSpc>
              <a:spcBef>
                <a:spcPts val="1600"/>
              </a:spcBef>
              <a:spcAft>
                <a:spcPts val="0"/>
              </a:spcAft>
              <a:buNone/>
            </a:pPr>
            <a:r>
              <a:rPr lang="en" sz="1600">
                <a:solidFill>
                  <a:srgbClr val="000000"/>
                </a:solidFill>
              </a:rPr>
              <a:t> •Used to protect the data in transit ,thereby prevents data theft/spoofing hence ensures confidentiality.</a:t>
            </a:r>
            <a:endParaRPr sz="1600">
              <a:solidFill>
                <a:srgbClr val="000000"/>
              </a:solidFil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54" name="Google Shape;154;p16"/>
          <p:cNvPicPr preferRelativeResize="0"/>
          <p:nvPr/>
        </p:nvPicPr>
        <p:blipFill>
          <a:blip r:embed="rId3">
            <a:alphaModFix/>
          </a:blip>
          <a:stretch>
            <a:fillRect/>
          </a:stretch>
        </p:blipFill>
        <p:spPr>
          <a:xfrm>
            <a:off x="1536800" y="2638275"/>
            <a:ext cx="5715000" cy="2381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50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200">
                <a:solidFill>
                  <a:srgbClr val="000000"/>
                </a:solidFill>
                <a:latin typeface="Comic Sans MS"/>
                <a:ea typeface="Comic Sans MS"/>
                <a:cs typeface="Comic Sans MS"/>
                <a:sym typeface="Comic Sans MS"/>
              </a:rPr>
              <a:t>SYMMETRIC AND ASYMMETRIC ENCRYPTION :</a:t>
            </a:r>
            <a:endParaRPr b="1" sz="3000">
              <a:solidFill>
                <a:srgbClr val="000000"/>
              </a:solidFill>
              <a:latin typeface="Comic Sans MS"/>
              <a:ea typeface="Comic Sans MS"/>
              <a:cs typeface="Comic Sans MS"/>
              <a:sym typeface="Comic Sans MS"/>
            </a:endParaRPr>
          </a:p>
        </p:txBody>
      </p:sp>
      <p:sp>
        <p:nvSpPr>
          <p:cNvPr id="160" name="Google Shape;160;p17"/>
          <p:cNvSpPr txBox="1"/>
          <p:nvPr>
            <p:ph idx="1" type="body"/>
          </p:nvPr>
        </p:nvSpPr>
        <p:spPr>
          <a:xfrm>
            <a:off x="828625" y="1061025"/>
            <a:ext cx="7942500" cy="3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Comic Sans MS"/>
                <a:ea typeface="Comic Sans MS"/>
                <a:cs typeface="Comic Sans MS"/>
                <a:sym typeface="Comic Sans MS"/>
              </a:rPr>
              <a:t>      SYMMETRIC ENCRYPTION                  ASYMMETRIC ENCRYPTION</a:t>
            </a:r>
            <a:endParaRPr sz="1700">
              <a:solidFill>
                <a:srgbClr val="000000"/>
              </a:solidFill>
              <a:latin typeface="Comic Sans MS"/>
              <a:ea typeface="Comic Sans MS"/>
              <a:cs typeface="Comic Sans MS"/>
              <a:sym typeface="Comic Sans MS"/>
            </a:endParaRPr>
          </a:p>
          <a:p>
            <a:pPr indent="0" lvl="0" marL="0" rtl="0" algn="l">
              <a:spcBef>
                <a:spcPts val="1600"/>
              </a:spcBef>
              <a:spcAft>
                <a:spcPts val="0"/>
              </a:spcAft>
              <a:buNone/>
            </a:pPr>
            <a:r>
              <a:rPr lang="en" sz="1500">
                <a:solidFill>
                  <a:srgbClr val="000000"/>
                </a:solidFill>
              </a:rPr>
              <a:t>In symmetric encryption scheme , the  </a:t>
            </a:r>
            <a:r>
              <a:rPr lang="en" sz="1500">
                <a:solidFill>
                  <a:srgbClr val="000000"/>
                </a:solidFill>
              </a:rPr>
              <a:t>s</a:t>
            </a:r>
            <a:r>
              <a:rPr lang="en" sz="1500">
                <a:solidFill>
                  <a:srgbClr val="000000"/>
                </a:solidFill>
              </a:rPr>
              <a:t>ame key      In asymmetric encryption scheme, we use </a:t>
            </a:r>
            <a:endParaRPr sz="1500">
              <a:solidFill>
                <a:srgbClr val="000000"/>
              </a:solidFill>
            </a:endParaRPr>
          </a:p>
          <a:p>
            <a:pPr indent="0" lvl="0" marL="0" rtl="0" algn="l">
              <a:spcBef>
                <a:spcPts val="1600"/>
              </a:spcBef>
              <a:spcAft>
                <a:spcPts val="0"/>
              </a:spcAft>
              <a:buNone/>
            </a:pPr>
            <a:r>
              <a:rPr lang="en" sz="1500">
                <a:solidFill>
                  <a:srgbClr val="000000"/>
                </a:solidFill>
              </a:rPr>
              <a:t>(secret key) is used to both encrypt and decrypt      public key to encrypt the data and private</a:t>
            </a:r>
            <a:endParaRPr sz="1500">
              <a:solidFill>
                <a:srgbClr val="000000"/>
              </a:solidFill>
            </a:endParaRPr>
          </a:p>
          <a:p>
            <a:pPr indent="0" lvl="0" marL="0" rtl="0" algn="l">
              <a:spcBef>
                <a:spcPts val="1600"/>
              </a:spcBef>
              <a:spcAft>
                <a:spcPts val="0"/>
              </a:spcAft>
              <a:buNone/>
            </a:pPr>
            <a:r>
              <a:rPr lang="en" sz="1500">
                <a:solidFill>
                  <a:srgbClr val="000000"/>
                </a:solidFill>
              </a:rPr>
              <a:t>t</a:t>
            </a:r>
            <a:r>
              <a:rPr lang="en" sz="1500">
                <a:solidFill>
                  <a:srgbClr val="000000"/>
                </a:solidFill>
              </a:rPr>
              <a:t>he text.                                                                                          Key to decrypt the data. </a:t>
            </a:r>
            <a:endParaRPr sz="1500">
              <a:solidFill>
                <a:srgbClr val="000000"/>
              </a:solidFill>
            </a:endParaRPr>
          </a:p>
          <a:p>
            <a:pPr indent="0" lvl="0" marL="0" rtl="0" algn="l">
              <a:spcBef>
                <a:spcPts val="1600"/>
              </a:spcBef>
              <a:spcAft>
                <a:spcPts val="1600"/>
              </a:spcAft>
              <a:buNone/>
            </a:pPr>
            <a:r>
              <a:t/>
            </a:r>
            <a:endParaRPr sz="1500">
              <a:solidFill>
                <a:srgbClr val="000000"/>
              </a:solidFill>
            </a:endParaRPr>
          </a:p>
        </p:txBody>
      </p:sp>
      <p:cxnSp>
        <p:nvCxnSpPr>
          <p:cNvPr id="161" name="Google Shape;161;p17"/>
          <p:cNvCxnSpPr/>
          <p:nvPr/>
        </p:nvCxnSpPr>
        <p:spPr>
          <a:xfrm>
            <a:off x="4801775" y="1111550"/>
            <a:ext cx="28500" cy="3860100"/>
          </a:xfrm>
          <a:prstGeom prst="straightConnector1">
            <a:avLst/>
          </a:prstGeom>
          <a:noFill/>
          <a:ln cap="flat" cmpd="sng" w="9525">
            <a:solidFill>
              <a:srgbClr val="000000"/>
            </a:solidFill>
            <a:prstDash val="solid"/>
            <a:round/>
            <a:headEnd len="med" w="med" type="none"/>
            <a:tailEnd len="med" w="med" type="none"/>
          </a:ln>
        </p:spPr>
      </p:cxnSp>
      <p:pic>
        <p:nvPicPr>
          <p:cNvPr descr="See the source image" id="162" name="Google Shape;162;p17"/>
          <p:cNvPicPr preferRelativeResize="0"/>
          <p:nvPr/>
        </p:nvPicPr>
        <p:blipFill>
          <a:blip r:embed="rId3">
            <a:alphaModFix/>
          </a:blip>
          <a:stretch>
            <a:fillRect/>
          </a:stretch>
        </p:blipFill>
        <p:spPr>
          <a:xfrm>
            <a:off x="747775" y="2991950"/>
            <a:ext cx="3915176" cy="1898875"/>
          </a:xfrm>
          <a:prstGeom prst="rect">
            <a:avLst/>
          </a:prstGeom>
          <a:noFill/>
          <a:ln>
            <a:noFill/>
          </a:ln>
        </p:spPr>
      </p:pic>
      <p:pic>
        <p:nvPicPr>
          <p:cNvPr descr="See the source image" id="163" name="Google Shape;163;p17"/>
          <p:cNvPicPr preferRelativeResize="0"/>
          <p:nvPr/>
        </p:nvPicPr>
        <p:blipFill>
          <a:blip r:embed="rId4">
            <a:alphaModFix/>
          </a:blip>
          <a:stretch>
            <a:fillRect/>
          </a:stretch>
        </p:blipFill>
        <p:spPr>
          <a:xfrm>
            <a:off x="5097800" y="2991950"/>
            <a:ext cx="3915175" cy="19575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ph idx="1" type="body"/>
          </p:nvPr>
        </p:nvSpPr>
        <p:spPr>
          <a:xfrm>
            <a:off x="1297500" y="606300"/>
            <a:ext cx="7038900" cy="38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The following video link from youtube has been provided for more insights.</a:t>
            </a:r>
            <a:endParaRPr sz="1600">
              <a:solidFill>
                <a:srgbClr val="000000"/>
              </a:solidFill>
            </a:endParaRPr>
          </a:p>
          <a:p>
            <a:pPr indent="0" lvl="0" marL="0" rtl="0" algn="l">
              <a:spcBef>
                <a:spcPts val="1600"/>
              </a:spcBef>
              <a:spcAft>
                <a:spcPts val="0"/>
              </a:spcAft>
              <a:buNone/>
            </a:pPr>
            <a:r>
              <a:t/>
            </a:r>
            <a:endParaRPr sz="1600">
              <a:solidFill>
                <a:srgbClr val="000000"/>
              </a:solidFill>
            </a:endParaRPr>
          </a:p>
          <a:p>
            <a:pPr indent="0" lvl="0" marL="0" rtl="0" algn="l">
              <a:spcBef>
                <a:spcPts val="1600"/>
              </a:spcBef>
              <a:spcAft>
                <a:spcPts val="1600"/>
              </a:spcAft>
              <a:buNone/>
            </a:pPr>
            <a:r>
              <a:t/>
            </a:r>
            <a:endParaRPr sz="1600">
              <a:solidFill>
                <a:srgbClr val="000000"/>
              </a:solidFill>
            </a:endParaRPr>
          </a:p>
        </p:txBody>
      </p:sp>
      <p:pic>
        <p:nvPicPr>
          <p:cNvPr descr="Encryption is the process of scrambling data to protect personal files, secure communication, hide identities and much more. &#10;&#10;In this video we will learn about the different type of encryptions we will talk about symmetric encryption, asymmetrical encryption, where they are used for and the pros and cons of each one. &#10;&#10;Chapters&#10;0:00 Intro&#10;1:50 Symmetric Encryption &#10;9:40 Asymmetric Encryption &#10;14:40 Symmetric Encryption Pros and Cons&#10;17:05 Asymmetric Encryption Pros and Cons&#10;20:20 Summary&#10;&#10;1. Symmetric encryption&#10;2. Asymmetrical encrypt &#10;3. Pros and cons of Symmetric vs Asymmetric&#10;&#10;Symmetric encryption &#10;Might as well just call it classic encryption I would argue and i think this is the first encryption known to us. I have something I dont want anyone to see I use a lock key to lock it. Only I can open it unless I have a lock. &#10;&#10;The same key you use to encrypt is the same key to Decrypt. &#10;&#10;Examples&#10;Examples of popular symmetric-key algorithms include &#10;AES&#10;Twofish&#10;Serpent &#10;DES&#10;&#10;Twofish, Serpent, AES (Rijndael), Blowfish &#10;&#10;CAST5, Kuznyechik, RC4, DES, 3DES, Skipjack, Safer+/++ (Bluetooth), and IDEA &#10;&#10;Asymmetrical encryptions &#10;We had symmetric encryptions for a long time, then internet came and networking and we needed to encrypt messages going back and forth. We said cool lets use AES. Then we said wait a second.. the other computer doesn't really have my key so we need to encrypt it.. &#10;&#10;Also called Public key encryption &#10;&#10;1977 &#10;Rivest–Shamir–Adleman (RSA) &#10;&#10;* Diffie–Hellman key exchange protocol&#10;* DSS (Digital Signature Standard), which incorporates the Digital Signature Algorithm&#10;* ElGamal&#10;* Various elliptic curve techniques&#10;* Various password-authenticated key agreement techniques&#10;* Paillier cryptosystem&#10;* RSA encryption algorithm (PKCS#1)&#10;* Cramer–Shoup cryptosystem&#10;* YAK authenticated key agreement protocol&#10;&#10;&#10;So TLS for example first transfer the symmetric key using asymmetrical encryption then communicate all the way using sym encryption &#10;&#10;&#10;Symmetric encryption &#10;&#10;pros&#10;faster&#10;Can be used to encrypt large data scales &#10;&#10;cons&#10;Very hard to transport the key 🔑 &#10;&#10;ASymmetric encryption&#10;Pros&#10;Keys can be shared across a network &#10;Perfect for encryption small data such as ssh&#10;&#10;cons&#10;Slow&#10;Rsa slower then aes &#10;Cannot be used to &#10;&#10;(1,2) &#10;Number to power 1 mod 2&#10;&#10;&#10;Summary &#10;&#10;Sym. Encryption is used to encrypt large files, same key to encrypt is the same key to deycrpt they are very fast and efficient but keys need to exist on both machines to communicate. &#10;&#10;Asym encryption can one key encrypt another key decrypts public key is  &#10;&#10;&#10; &#10;&#10; &#10;&#10;&#10;&#10;&#10; &#10;&#10;Stay Awesome!&#10;Hussein" id="170" name="Google Shape;170;p18" title="Symmetrical vs asymmetrical Encryption Pros and Cons by Example">
            <a:hlinkClick r:id="rId3"/>
          </p:cNvPr>
          <p:cNvPicPr preferRelativeResize="0"/>
          <p:nvPr/>
        </p:nvPicPr>
        <p:blipFill>
          <a:blip r:embed="rId4">
            <a:alphaModFix/>
          </a:blip>
          <a:stretch>
            <a:fillRect/>
          </a:stretch>
        </p:blipFill>
        <p:spPr>
          <a:xfrm>
            <a:off x="2680100" y="1443325"/>
            <a:ext cx="4572000" cy="3429000"/>
          </a:xfrm>
          <a:prstGeom prst="rect">
            <a:avLst/>
          </a:prstGeom>
          <a:noFill/>
          <a:ln>
            <a:noFill/>
          </a:ln>
        </p:spPr>
      </p:pic>
      <p:sp>
        <p:nvSpPr>
          <p:cNvPr id="171" name="Google Shape;171;p18"/>
          <p:cNvSpPr/>
          <p:nvPr/>
        </p:nvSpPr>
        <p:spPr>
          <a:xfrm>
            <a:off x="1012700" y="2425225"/>
            <a:ext cx="1667400" cy="1015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CLICK ON THE IMAGE TO PLAY THE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NEED FOR PKI?</a:t>
            </a:r>
            <a:endParaRPr b="1">
              <a:solidFill>
                <a:srgbClr val="000000"/>
              </a:solidFill>
              <a:latin typeface="Comic Sans MS"/>
              <a:ea typeface="Comic Sans MS"/>
              <a:cs typeface="Comic Sans MS"/>
              <a:sym typeface="Comic Sans MS"/>
            </a:endParaRPr>
          </a:p>
        </p:txBody>
      </p:sp>
      <p:sp>
        <p:nvSpPr>
          <p:cNvPr id="177" name="Google Shape;177;p19"/>
          <p:cNvSpPr txBox="1"/>
          <p:nvPr>
            <p:ph idx="1" type="body"/>
          </p:nvPr>
        </p:nvSpPr>
        <p:spPr>
          <a:xfrm>
            <a:off x="1297500" y="1384400"/>
            <a:ext cx="7038900" cy="30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000000"/>
                </a:solidFill>
              </a:rPr>
              <a:t>In asymmetric encryption, the public key of a device has to be known by all other devices (made public). But how can we distribute the public keys safely to our devices? we have to ensure that the public keys that are exchanged over the network are authentic, and hence authenticity must be ensured for that key exchange.</a:t>
            </a:r>
            <a:endParaRPr sz="1500">
              <a:solidFill>
                <a:srgbClr val="000000"/>
              </a:solidFill>
            </a:endParaRPr>
          </a:p>
        </p:txBody>
      </p:sp>
      <p:pic>
        <p:nvPicPr>
          <p:cNvPr id="178" name="Google Shape;178;p19"/>
          <p:cNvPicPr preferRelativeResize="0"/>
          <p:nvPr/>
        </p:nvPicPr>
        <p:blipFill>
          <a:blip r:embed="rId3">
            <a:alphaModFix/>
          </a:blip>
          <a:stretch>
            <a:fillRect/>
          </a:stretch>
        </p:blipFill>
        <p:spPr>
          <a:xfrm>
            <a:off x="3617613" y="3224525"/>
            <a:ext cx="1908774" cy="1676399"/>
          </a:xfrm>
          <a:prstGeom prst="rect">
            <a:avLst/>
          </a:prstGeom>
          <a:noFill/>
          <a:ln>
            <a:noFill/>
          </a:ln>
        </p:spPr>
      </p:pic>
      <p:sp>
        <p:nvSpPr>
          <p:cNvPr id="179" name="Google Shape;179;p19"/>
          <p:cNvSpPr txBox="1"/>
          <p:nvPr/>
        </p:nvSpPr>
        <p:spPr>
          <a:xfrm>
            <a:off x="3650700" y="3062225"/>
            <a:ext cx="1842600" cy="183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19"/>
          <p:cNvPicPr preferRelativeResize="0"/>
          <p:nvPr/>
        </p:nvPicPr>
        <p:blipFill>
          <a:blip r:embed="rId4">
            <a:alphaModFix/>
          </a:blip>
          <a:stretch>
            <a:fillRect/>
          </a:stretch>
        </p:blipFill>
        <p:spPr>
          <a:xfrm>
            <a:off x="1323000" y="3314475"/>
            <a:ext cx="1842600" cy="1495550"/>
          </a:xfrm>
          <a:prstGeom prst="rect">
            <a:avLst/>
          </a:prstGeom>
          <a:noFill/>
          <a:ln>
            <a:noFill/>
          </a:ln>
        </p:spPr>
      </p:pic>
      <p:sp>
        <p:nvSpPr>
          <p:cNvPr id="181" name="Google Shape;181;p19"/>
          <p:cNvSpPr txBox="1"/>
          <p:nvPr/>
        </p:nvSpPr>
        <p:spPr>
          <a:xfrm>
            <a:off x="1995611" y="3507422"/>
            <a:ext cx="2576400" cy="13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9"/>
          <p:cNvPicPr preferRelativeResize="0"/>
          <p:nvPr/>
        </p:nvPicPr>
        <p:blipFill>
          <a:blip r:embed="rId5">
            <a:alphaModFix/>
          </a:blip>
          <a:stretch>
            <a:fillRect/>
          </a:stretch>
        </p:blipFill>
        <p:spPr>
          <a:xfrm>
            <a:off x="6150175" y="3062225"/>
            <a:ext cx="1638300" cy="2000250"/>
          </a:xfrm>
          <a:prstGeom prst="rect">
            <a:avLst/>
          </a:prstGeom>
          <a:noFill/>
          <a:ln>
            <a:noFill/>
          </a:ln>
        </p:spPr>
      </p:pic>
      <p:sp>
        <p:nvSpPr>
          <p:cNvPr id="183" name="Google Shape;183;p19"/>
          <p:cNvSpPr txBox="1"/>
          <p:nvPr/>
        </p:nvSpPr>
        <p:spPr>
          <a:xfrm>
            <a:off x="6150175" y="25627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192000"/>
            <a:ext cx="7038900" cy="5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                   HASHING:</a:t>
            </a:r>
            <a:endParaRPr b="1">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b="1">
              <a:solidFill>
                <a:srgbClr val="000000"/>
              </a:solidFill>
              <a:latin typeface="Comic Sans MS"/>
              <a:ea typeface="Comic Sans MS"/>
              <a:cs typeface="Comic Sans MS"/>
              <a:sym typeface="Comic Sans MS"/>
            </a:endParaRPr>
          </a:p>
        </p:txBody>
      </p:sp>
      <p:sp>
        <p:nvSpPr>
          <p:cNvPr id="189" name="Google Shape;189;p20"/>
          <p:cNvSpPr txBox="1"/>
          <p:nvPr>
            <p:ph idx="1" type="body"/>
          </p:nvPr>
        </p:nvSpPr>
        <p:spPr>
          <a:xfrm>
            <a:off x="1297500" y="1111575"/>
            <a:ext cx="7038900" cy="34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600">
                <a:solidFill>
                  <a:srgbClr val="000000"/>
                </a:solidFill>
              </a:rPr>
              <a:t>In hashing data is converted into hash using some hash function which can be any number generated from string or text. Hash codes are of fixed length and unique. It can also be used for password verification. Examples: MD5,SHA1 etc.</a:t>
            </a:r>
            <a:endParaRPr sz="1600">
              <a:solidFill>
                <a:srgbClr val="000000"/>
              </a:solidFill>
            </a:endParaRPr>
          </a:p>
          <a:p>
            <a:pPr indent="0" lvl="0" marL="0" rtl="0" algn="l">
              <a:spcBef>
                <a:spcPts val="1600"/>
              </a:spcBef>
              <a:spcAft>
                <a:spcPts val="1600"/>
              </a:spcAft>
              <a:buNone/>
            </a:pPr>
            <a:r>
              <a:rPr lang="en" sz="1600" u="sng">
                <a:solidFill>
                  <a:schemeClr val="hlink"/>
                </a:solidFill>
                <a:hlinkClick r:id="rId3"/>
              </a:rPr>
              <a:t>MORE ON HASHING</a:t>
            </a:r>
            <a:endParaRPr sz="1600">
              <a:solidFill>
                <a:srgbClr val="000000"/>
              </a:solidFill>
            </a:endParaRPr>
          </a:p>
        </p:txBody>
      </p:sp>
      <p:pic>
        <p:nvPicPr>
          <p:cNvPr id="190" name="Google Shape;190;p20" title="Click to enlarge"/>
          <p:cNvPicPr preferRelativeResize="0"/>
          <p:nvPr/>
        </p:nvPicPr>
        <p:blipFill>
          <a:blip r:embed="rId4">
            <a:alphaModFix/>
          </a:blip>
          <a:stretch>
            <a:fillRect/>
          </a:stretch>
        </p:blipFill>
        <p:spPr>
          <a:xfrm>
            <a:off x="2254275" y="1041625"/>
            <a:ext cx="4286250" cy="1838325"/>
          </a:xfrm>
          <a:prstGeom prst="rect">
            <a:avLst/>
          </a:prstGeom>
          <a:noFill/>
          <a:ln>
            <a:noFill/>
          </a:ln>
        </p:spPr>
      </p:pic>
      <p:sp>
        <p:nvSpPr>
          <p:cNvPr id="191" name="Google Shape;191;p20"/>
          <p:cNvSpPr txBox="1"/>
          <p:nvPr/>
        </p:nvSpPr>
        <p:spPr>
          <a:xfrm>
            <a:off x="2447100" y="8488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5" name="Shape 195"/>
        <p:cNvGrpSpPr/>
        <p:nvPr/>
      </p:nvGrpSpPr>
      <p:grpSpPr>
        <a:xfrm>
          <a:off x="0" y="0"/>
          <a:ext cx="0" cy="0"/>
          <a:chOff x="0" y="0"/>
          <a:chExt cx="0" cy="0"/>
        </a:xfrm>
      </p:grpSpPr>
      <p:sp>
        <p:nvSpPr>
          <p:cNvPr id="196" name="Google Shape;196;p21"/>
          <p:cNvSpPr txBox="1"/>
          <p:nvPr>
            <p:ph type="title"/>
          </p:nvPr>
        </p:nvSpPr>
        <p:spPr>
          <a:xfrm>
            <a:off x="1337925" y="40425"/>
            <a:ext cx="70389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Comic Sans MS"/>
                <a:ea typeface="Comic Sans MS"/>
                <a:cs typeface="Comic Sans MS"/>
                <a:sym typeface="Comic Sans MS"/>
              </a:rPr>
              <a:t>         PUBLIC KEY INFRASTRUCTURE:</a:t>
            </a:r>
            <a:endParaRPr b="1" sz="2200">
              <a:solidFill>
                <a:srgbClr val="000000"/>
              </a:solidFill>
              <a:latin typeface="Comic Sans MS"/>
              <a:ea typeface="Comic Sans MS"/>
              <a:cs typeface="Comic Sans MS"/>
              <a:sym typeface="Comic Sans MS"/>
            </a:endParaRPr>
          </a:p>
        </p:txBody>
      </p:sp>
      <p:sp>
        <p:nvSpPr>
          <p:cNvPr id="197" name="Google Shape;197;p21"/>
          <p:cNvSpPr txBox="1"/>
          <p:nvPr>
            <p:ph idx="1" type="body"/>
          </p:nvPr>
        </p:nvSpPr>
        <p:spPr>
          <a:xfrm>
            <a:off x="1297500" y="555775"/>
            <a:ext cx="7038900" cy="44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t>
            </a:r>
            <a:r>
              <a:rPr lang="en" sz="1600">
                <a:solidFill>
                  <a:srgbClr val="000000"/>
                </a:solidFill>
              </a:rPr>
              <a:t>A public key infrastructure (PKI) is a system for the creation, storage, and distribution of digital certificates which are used to verify that a particular public key belongs to a certain entity. </a:t>
            </a:r>
            <a:endParaRPr sz="1600">
              <a:solidFill>
                <a:srgbClr val="000000"/>
              </a:solidFill>
            </a:endParaRPr>
          </a:p>
          <a:p>
            <a:pPr indent="0" lvl="0" marL="0" rtl="0" algn="l">
              <a:spcBef>
                <a:spcPts val="1600"/>
              </a:spcBef>
              <a:spcAft>
                <a:spcPts val="0"/>
              </a:spcAft>
              <a:buNone/>
            </a:pPr>
            <a:r>
              <a:rPr lang="en" sz="1600">
                <a:solidFill>
                  <a:srgbClr val="000000"/>
                </a:solidFill>
              </a:rPr>
              <a:t>➤The PKI creates digital certificates which map public keys to entities, securely stores these certificates in a central repository and revokes them if needed.</a:t>
            </a:r>
            <a:endParaRPr sz="1600">
              <a:solidFill>
                <a:srgbClr val="000000"/>
              </a:solidFill>
            </a:endParaRPr>
          </a:p>
          <a:p>
            <a:pPr indent="0" lvl="0" marL="0" rtl="0" algn="l">
              <a:spcBef>
                <a:spcPts val="1600"/>
              </a:spcBef>
              <a:spcAft>
                <a:spcPts val="1600"/>
              </a:spcAft>
              <a:buNone/>
            </a:pPr>
            <a:r>
              <a:t/>
            </a:r>
            <a:endParaRPr sz="1600">
              <a:solidFill>
                <a:srgbClr val="000000"/>
              </a:solidFill>
            </a:endParaRPr>
          </a:p>
        </p:txBody>
      </p:sp>
      <p:pic>
        <p:nvPicPr>
          <p:cNvPr descr="A PKI (public key infrastructure) is often confused with a CA (certificate authority) but it is much more than that. A PKI includes all of the components required to enable the use of certificates. Because of this, it represents the attack surface an attacker can exploit when attempting to leverage certificates and keys in their attacks." id="198" name="Google Shape;198;p21" title="PKI Bootcamp - What is a PKI?">
            <a:hlinkClick r:id="rId3"/>
          </p:cNvPr>
          <p:cNvPicPr preferRelativeResize="0"/>
          <p:nvPr/>
        </p:nvPicPr>
        <p:blipFill>
          <a:blip r:embed="rId4">
            <a:alphaModFix/>
          </a:blip>
          <a:stretch>
            <a:fillRect/>
          </a:stretch>
        </p:blipFill>
        <p:spPr>
          <a:xfrm>
            <a:off x="3337650" y="3173000"/>
            <a:ext cx="3129600" cy="1697525"/>
          </a:xfrm>
          <a:prstGeom prst="rect">
            <a:avLst/>
          </a:prstGeom>
          <a:noFill/>
          <a:ln>
            <a:noFill/>
          </a:ln>
        </p:spPr>
      </p:pic>
      <p:sp>
        <p:nvSpPr>
          <p:cNvPr id="199" name="Google Shape;199;p21"/>
          <p:cNvSpPr/>
          <p:nvPr/>
        </p:nvSpPr>
        <p:spPr>
          <a:xfrm>
            <a:off x="6346000" y="2364575"/>
            <a:ext cx="1818900" cy="10914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CHECK ME OUT FOR MORE!!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